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9" r:id="rId8"/>
    <p:sldId id="280" r:id="rId9"/>
    <p:sldId id="304" r:id="rId10"/>
    <p:sldId id="305" r:id="rId11"/>
    <p:sldId id="306" r:id="rId12"/>
    <p:sldId id="281" r:id="rId13"/>
    <p:sldId id="282" r:id="rId14"/>
    <p:sldId id="283" r:id="rId15"/>
    <p:sldId id="284" r:id="rId16"/>
    <p:sldId id="307" r:id="rId17"/>
    <p:sldId id="285" r:id="rId18"/>
    <p:sldId id="308" r:id="rId19"/>
    <p:sldId id="286" r:id="rId20"/>
    <p:sldId id="309" r:id="rId21"/>
    <p:sldId id="287" r:id="rId22"/>
    <p:sldId id="310" r:id="rId23"/>
    <p:sldId id="288" r:id="rId24"/>
    <p:sldId id="289" r:id="rId25"/>
    <p:sldId id="311" r:id="rId26"/>
    <p:sldId id="302" r:id="rId27"/>
    <p:sldId id="303" r:id="rId28"/>
    <p:sldId id="31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6357" autoAdjust="0"/>
  </p:normalViewPr>
  <p:slideViewPr>
    <p:cSldViewPr snapToGrid="0">
      <p:cViewPr>
        <p:scale>
          <a:sx n="71" d="100"/>
          <a:sy n="71" d="100"/>
        </p:scale>
        <p:origin x="618" y="90"/>
      </p:cViewPr>
      <p:guideLst>
        <p:guide orient="horz" pos="2160"/>
        <p:guide pos="3840"/>
      </p:guideLst>
    </p:cSldViewPr>
  </p:slideViewPr>
  <p:outlineViewPr>
    <p:cViewPr>
      <p:scale>
        <a:sx n="33" d="100"/>
        <a:sy n="33" d="100"/>
      </p:scale>
      <p:origin x="0" y="-15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researchgate.net/journal/SN-Applied-Sciences-2523-3971?_tp=eyJjb250ZXh0Ijp7ImZpcnN0UGFnZSI6Il9kaXJlY3QiLCJwYWdlIjoiX2RpcmVjdCIsInBvc2l0aW9uIjoicGFnZUhlYWRlciJ9fQ"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journal/chaos-solitons-and-fractals/vol/131/suppl/C" TargetMode="External"/><Relationship Id="rId2" Type="http://schemas.openxmlformats.org/officeDocument/2006/relationships/hyperlink" Target="https://www.sciencedirect.com/journal/chaos-solitons-and-fractal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534" y="122831"/>
            <a:ext cx="11198709" cy="6999696"/>
          </a:xfrm>
        </p:spPr>
        <p:txBody>
          <a:bodyPr>
            <a:noAutofit/>
          </a:bodyPr>
          <a:lstStyle/>
          <a:p>
            <a:pPr algn="ct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br>
              <a:rPr lang="en-US" sz="2000" b="1" dirty="0"/>
            </a:br>
            <a:r>
              <a:rPr lang="en-US" sz="3200" b="1" dirty="0">
                <a:solidFill>
                  <a:srgbClr val="FF0000"/>
                </a:solidFill>
                <a:highlight>
                  <a:srgbClr val="FFFF00"/>
                </a:highlight>
                <a:latin typeface="Arial Black" panose="020B0A04020102020204" pitchFamily="34" charset="0"/>
              </a:rPr>
              <a:t>ALGORITHM APPROACH FOR SOLVING TIME-FRACTIONAL COUPLED SYSTEMS OF PARTIAL DIFFERENTIAL EQUATIONS</a:t>
            </a:r>
            <a:br>
              <a:rPr lang="en-US" sz="3200" b="1" dirty="0">
                <a:solidFill>
                  <a:srgbClr val="FF0000"/>
                </a:solidFill>
                <a:latin typeface="Arial Black" panose="020B0A04020102020204" pitchFamily="34" charset="0"/>
              </a:rPr>
            </a:br>
            <a:br>
              <a:rPr lang="en-US" sz="2000" b="1" dirty="0"/>
            </a:br>
            <a:br>
              <a:rPr lang="en-US" sz="2000" dirty="0"/>
            </a:br>
            <a:r>
              <a:rPr lang="en-US" sz="2000" b="1" dirty="0"/>
              <a:t> </a:t>
            </a:r>
            <a:br>
              <a:rPr lang="en-US" sz="2000" dirty="0"/>
            </a:br>
            <a:r>
              <a:rPr lang="sv-SE" sz="2000" b="1" dirty="0">
                <a:latin typeface="Arial Black" panose="020B0A04020102020204" pitchFamily="34" charset="0"/>
              </a:rPr>
              <a:t>Falade Kazeem Iyanda PhD</a:t>
            </a:r>
            <a:br>
              <a:rPr lang="sv-SE" sz="2000" b="1" dirty="0">
                <a:latin typeface="Arial Black" panose="020B0A04020102020204" pitchFamily="34" charset="0"/>
              </a:rPr>
            </a:br>
            <a:r>
              <a:rPr lang="sv-SE" sz="1200" b="1" dirty="0">
                <a:solidFill>
                  <a:srgbClr val="FF0000"/>
                </a:solidFill>
                <a:latin typeface="Arial Black" panose="020B0A04020102020204" pitchFamily="34" charset="0"/>
              </a:rPr>
              <a:t>Associate Professor of Numerical and Computational Mathematics</a:t>
            </a:r>
            <a:br>
              <a:rPr lang="sv-SE" sz="1200" b="1" dirty="0">
                <a:solidFill>
                  <a:srgbClr val="FF0000"/>
                </a:solidFill>
                <a:latin typeface="Arial Black" panose="020B0A04020102020204" pitchFamily="34" charset="0"/>
              </a:rPr>
            </a:br>
            <a:r>
              <a:rPr lang="en-US" sz="1200" b="1" dirty="0">
                <a:solidFill>
                  <a:srgbClr val="FF0000"/>
                </a:solidFill>
                <a:latin typeface="Arial Black" panose="020B0A04020102020204" pitchFamily="34" charset="0"/>
              </a:rPr>
              <a:t> </a:t>
            </a:r>
            <a:br>
              <a:rPr lang="en-US" sz="1200" b="1" dirty="0">
                <a:solidFill>
                  <a:srgbClr val="FF0000"/>
                </a:solidFill>
                <a:latin typeface="Arial Black" panose="020B0A04020102020204" pitchFamily="34" charset="0"/>
              </a:rPr>
            </a:br>
            <a:r>
              <a:rPr lang="en-US" sz="2000" b="1" dirty="0">
                <a:latin typeface="Arial Black" panose="020B0A04020102020204" pitchFamily="34" charset="0"/>
              </a:rPr>
              <a:t> </a:t>
            </a:r>
            <a:br>
              <a:rPr lang="en-US" sz="2000" dirty="0">
                <a:latin typeface="Arial Black" panose="020B0A04020102020204" pitchFamily="34" charset="0"/>
              </a:rPr>
            </a:br>
            <a:r>
              <a:rPr lang="en-US" sz="2000" b="1" dirty="0">
                <a:latin typeface="Arial Black" panose="020B0A04020102020204" pitchFamily="34" charset="0"/>
              </a:rPr>
              <a:t> </a:t>
            </a:r>
            <a:br>
              <a:rPr lang="en-US" sz="2000" dirty="0">
                <a:latin typeface="Arial Black" panose="020B0A04020102020204" pitchFamily="34" charset="0"/>
              </a:rPr>
            </a:br>
            <a:r>
              <a:rPr lang="en-US" sz="2000" b="1" dirty="0">
                <a:latin typeface="Arial Black" panose="020B0A04020102020204" pitchFamily="34" charset="0"/>
              </a:rPr>
              <a:t> </a:t>
            </a:r>
            <a:br>
              <a:rPr lang="en-US" sz="2000" dirty="0">
                <a:latin typeface="Arial Black" panose="020B0A04020102020204" pitchFamily="34" charset="0"/>
              </a:rPr>
            </a:br>
            <a:r>
              <a:rPr lang="en-US" sz="1600" b="1" dirty="0">
                <a:latin typeface="Arial Black" panose="020B0A04020102020204" pitchFamily="34" charset="0"/>
              </a:rPr>
              <a:t>DEPARTMENT OF MATHEMATICS, FACULTY OF COMPUTING AND MATHEMATICAL SCIENCES, ALIKO DANGOTE UNIVERSITY OF SCIENCE AND TECHNOLOGY</a:t>
            </a:r>
            <a:br>
              <a:rPr lang="en-US" sz="1600" b="1" dirty="0">
                <a:latin typeface="Arial Black" panose="020B0A04020102020204" pitchFamily="34" charset="0"/>
              </a:rPr>
            </a:br>
            <a:r>
              <a:rPr lang="en-US" sz="1600" b="1" dirty="0">
                <a:latin typeface="Arial Black" panose="020B0A04020102020204" pitchFamily="34" charset="0"/>
              </a:rPr>
              <a:t>, WUDIL KANO NIGERIA.</a:t>
            </a:r>
            <a:br>
              <a:rPr lang="en-US" sz="1600" b="1" dirty="0">
                <a:latin typeface="Arial Black" panose="020B0A04020102020204" pitchFamily="34" charset="0"/>
              </a:rPr>
            </a:br>
            <a:r>
              <a:rPr lang="en-US" sz="1600" b="1" dirty="0">
                <a:latin typeface="Arial Black" panose="020B0A04020102020204" pitchFamily="34" charset="0"/>
              </a:rPr>
              <a:t> </a:t>
            </a:r>
            <a:br>
              <a:rPr lang="en-US" sz="1600" b="1" dirty="0">
                <a:latin typeface="Arial Black" panose="020B0A04020102020204" pitchFamily="34" charset="0"/>
              </a:rPr>
            </a:br>
            <a:r>
              <a:rPr lang="en-US" sz="1600" b="1" dirty="0">
                <a:latin typeface="Arial Black" panose="020B0A04020102020204" pitchFamily="34" charset="0"/>
              </a:rPr>
              <a:t> </a:t>
            </a:r>
            <a:br>
              <a:rPr lang="en-US" sz="1600" b="1" dirty="0">
                <a:latin typeface="Arial Black" panose="020B0A04020102020204" pitchFamily="34" charset="0"/>
              </a:rPr>
            </a:br>
            <a:r>
              <a:rPr lang="en-US" sz="1600" b="1" dirty="0">
                <a:latin typeface="Arial Black" panose="020B0A04020102020204" pitchFamily="34" charset="0"/>
              </a:rPr>
              <a:t> </a:t>
            </a:r>
            <a:br>
              <a:rPr lang="en-US" sz="1600" b="1" dirty="0">
                <a:latin typeface="Arial Black" panose="020B0A04020102020204" pitchFamily="34" charset="0"/>
              </a:rPr>
            </a:br>
            <a:r>
              <a:rPr lang="en-US" sz="2000" b="1" dirty="0"/>
              <a:t> </a:t>
            </a:r>
            <a:br>
              <a:rPr lang="en-US" sz="2000" dirty="0"/>
            </a:br>
            <a:r>
              <a:rPr lang="en-US" sz="2000" b="1" dirty="0"/>
              <a:t> </a:t>
            </a:r>
            <a:br>
              <a:rPr lang="en-US" sz="2000" dirty="0"/>
            </a:br>
            <a:r>
              <a:rPr lang="en-US" sz="1600" b="1" dirty="0">
                <a:latin typeface="Arial Black" panose="020B0A04020102020204" pitchFamily="34" charset="0"/>
              </a:rPr>
              <a:t>OCTOBER, 2024</a:t>
            </a:r>
            <a:br>
              <a:rPr lang="en-US" sz="1800" dirty="0"/>
            </a:br>
            <a:endParaRPr lang="en-US" sz="1800" dirty="0"/>
          </a:p>
        </p:txBody>
      </p:sp>
    </p:spTree>
    <p:extLst>
      <p:ext uri="{BB962C8B-B14F-4D97-AF65-F5344CB8AC3E}">
        <p14:creationId xmlns:p14="http://schemas.microsoft.com/office/powerpoint/2010/main" val="241795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2261" y="1276959"/>
                <a:ext cx="11436823" cy="5355312"/>
              </a:xfrm>
              <a:prstGeom prst="rect">
                <a:avLst/>
              </a:prstGeom>
            </p:spPr>
            <p:txBody>
              <a:bodyPr wrap="square">
                <a:spAutoFit/>
              </a:bodyPr>
              <a:lstStyle/>
              <a:p>
                <a:r>
                  <a:rPr lang="en-US" b="1" dirty="0">
                    <a:solidFill>
                      <a:srgbClr val="00B050"/>
                    </a:solidFill>
                  </a:rPr>
                  <a:t>Step 9</a:t>
                </a:r>
                <a:endParaRPr lang="en-US" dirty="0">
                  <a:solidFill>
                    <a:srgbClr val="00B050"/>
                  </a:solidFill>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𝑢</m:t>
                          </m:r>
                        </m:sub>
                      </m:sSub>
                      <m:r>
                        <a:rPr lang="en-US" i="1">
                          <a:latin typeface="Cambria Math" panose="02040503050406030204" pitchFamily="18" charset="0"/>
                        </a:rPr>
                        <m:t>:=</m:t>
                      </m:r>
                      <m:r>
                        <a:rPr lang="en-US" i="1">
                          <a:latin typeface="Cambria Math" panose="02040503050406030204" pitchFamily="18" charset="0"/>
                        </a:rPr>
                        <m:t>𝐸𝑥𝑎𝑐𝑡𝑢</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𝑣</m:t>
                          </m:r>
                        </m:sub>
                      </m:sSub>
                      <m:r>
                        <a:rPr lang="en-US" i="1">
                          <a:latin typeface="Cambria Math" panose="02040503050406030204" pitchFamily="18" charset="0"/>
                        </a:rPr>
                        <m:t>:=</m:t>
                      </m:r>
                      <m:r>
                        <a:rPr lang="en-US" i="1">
                          <a:latin typeface="Cambria Math" panose="02040503050406030204" pitchFamily="18" charset="0"/>
                        </a:rPr>
                        <m:t>𝐸𝑥𝑎𝑐𝑡𝑣</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𝑤</m:t>
                          </m:r>
                        </m:sub>
                      </m:sSub>
                      <m:r>
                        <a:rPr lang="en-US" i="1">
                          <a:latin typeface="Cambria Math" panose="02040503050406030204" pitchFamily="18" charset="0"/>
                        </a:rPr>
                        <m:t>:=</m:t>
                      </m:r>
                      <m:r>
                        <a:rPr lang="en-US" i="1">
                          <a:latin typeface="Cambria Math" panose="02040503050406030204" pitchFamily="18" charset="0"/>
                        </a:rPr>
                        <m:t>𝐸𝑥𝑎𝑐𝑡𝑤</m:t>
                      </m:r>
                      <m:r>
                        <a:rPr lang="en-US" i="1">
                          <a:latin typeface="Cambria Math" panose="02040503050406030204" pitchFamily="18" charset="0"/>
                        </a:rPr>
                        <m:t>;</m:t>
                      </m:r>
                    </m:oMath>
                  </m:oMathPara>
                </a14:m>
                <a:endParaRPr lang="en-US" dirty="0"/>
              </a:p>
              <a:p>
                <a14:m>
                  <m:oMath xmlns:m="http://schemas.openxmlformats.org/officeDocument/2006/math">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𝑆𝑜𝑙𝑢</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𝑆𝑜𝑙𝑣</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𝑆𝑜𝑙𝑤</m:t>
                    </m:r>
                    <m:r>
                      <a:rPr lang="en-US" i="1">
                        <a:latin typeface="Cambria Math" panose="02040503050406030204" pitchFamily="18" charset="0"/>
                      </a:rPr>
                      <m:t>;</m:t>
                    </m:r>
                  </m:oMath>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0 </m:t>
                      </m:r>
                      <m:r>
                        <a:rPr lang="en-US" i="1">
                          <a:latin typeface="Cambria Math" panose="02040503050406030204" pitchFamily="18" charset="0"/>
                        </a:rPr>
                        <m:t>𝑏𝑦</m:t>
                      </m:r>
                      <m:r>
                        <a:rPr lang="en-US" i="1">
                          <a:latin typeface="Cambria Math" panose="02040503050406030204" pitchFamily="18" charset="0"/>
                        </a:rPr>
                        <m:t> 0.5 </m:t>
                      </m:r>
                      <m:r>
                        <a:rPr lang="en-US" i="1">
                          <a:latin typeface="Cambria Math" panose="02040503050406030204" pitchFamily="18" charset="0"/>
                        </a:rPr>
                        <m:t>𝑡𝑜</m:t>
                      </m:r>
                      <m:r>
                        <a:rPr lang="en-US" i="1">
                          <a:latin typeface="Cambria Math" panose="02040503050406030204" pitchFamily="18" charset="0"/>
                        </a:rPr>
                        <m:t> 2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𝑒𝑣𝑎𝑙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𝑢</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0&lt;</m:t>
                              </m:r>
                              <m:r>
                                <a:rPr lang="en-US" i="1">
                                  <a:latin typeface="Cambria Math" panose="02040503050406030204" pitchFamily="18" charset="0"/>
                                </a:rPr>
                                <m:t>𝛼</m:t>
                              </m:r>
                              <m:r>
                                <a:rPr lang="en-US" i="1">
                                  <a:latin typeface="Cambria Math" panose="02040503050406030204" pitchFamily="18" charset="0"/>
                                </a:rPr>
                                <m:t>≤1</m:t>
                              </m:r>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𝑈</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𝑒𝑣𝑎𝑙</m:t>
                      </m:r>
                      <m:d>
                        <m:dPr>
                          <m:ctrlPr>
                            <a:rPr lang="en-US" i="1">
                              <a:latin typeface="Cambria Math" panose="02040503050406030204" pitchFamily="18" charset="0"/>
                            </a:rPr>
                          </m:ctrlPr>
                        </m:dPr>
                        <m:e>
                          <m:r>
                            <a:rPr lang="en-US" i="1">
                              <a:latin typeface="Cambria Math" panose="02040503050406030204" pitchFamily="18" charset="0"/>
                            </a:rPr>
                            <m:t>𝑆𝑜𝑙𝑢</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0&lt;</m:t>
                              </m:r>
                              <m:r>
                                <a:rPr lang="en-US" i="1">
                                  <a:latin typeface="Cambria Math" panose="02040503050406030204" pitchFamily="18" charset="0"/>
                                </a:rPr>
                                <m:t>𝛼</m:t>
                              </m:r>
                              <m:r>
                                <a:rPr lang="en-US" i="1">
                                  <a:latin typeface="Cambria Math" panose="02040503050406030204" pitchFamily="18" charset="0"/>
                                </a:rPr>
                                <m:t>≤1</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𝐸𝑟𝑟𝑟</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𝑈</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0 </m:t>
                      </m:r>
                      <m:r>
                        <a:rPr lang="en-US" i="1">
                          <a:latin typeface="Cambria Math" panose="02040503050406030204" pitchFamily="18" charset="0"/>
                        </a:rPr>
                        <m:t>𝑏𝑦</m:t>
                      </m:r>
                      <m:r>
                        <a:rPr lang="en-US" i="1">
                          <a:latin typeface="Cambria Math" panose="02040503050406030204" pitchFamily="18" charset="0"/>
                        </a:rPr>
                        <m:t> 0.5 </m:t>
                      </m:r>
                      <m:r>
                        <a:rPr lang="en-US" i="1">
                          <a:latin typeface="Cambria Math" panose="02040503050406030204" pitchFamily="18" charset="0"/>
                        </a:rPr>
                        <m:t>𝑡𝑜</m:t>
                      </m:r>
                      <m:r>
                        <a:rPr lang="en-US" i="1">
                          <a:latin typeface="Cambria Math" panose="02040503050406030204" pitchFamily="18" charset="0"/>
                        </a:rPr>
                        <m:t> 2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𝑒𝑣𝑎𝑙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𝑣</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0&lt;</m:t>
                              </m:r>
                              <m:r>
                                <a:rPr lang="en-US" i="1">
                                  <a:latin typeface="Cambria Math" panose="02040503050406030204" pitchFamily="18" charset="0"/>
                                </a:rPr>
                                <m:t>𝛽</m:t>
                              </m:r>
                              <m:r>
                                <a:rPr lang="en-US" i="1">
                                  <a:latin typeface="Cambria Math" panose="02040503050406030204" pitchFamily="18" charset="0"/>
                                </a:rPr>
                                <m:t>≤1</m:t>
                              </m:r>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𝑉</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𝑒𝑣𝑎𝑙</m:t>
                      </m:r>
                      <m:d>
                        <m:dPr>
                          <m:ctrlPr>
                            <a:rPr lang="en-US" i="1">
                              <a:latin typeface="Cambria Math" panose="02040503050406030204" pitchFamily="18" charset="0"/>
                            </a:rPr>
                          </m:ctrlPr>
                        </m:dPr>
                        <m:e>
                          <m:r>
                            <a:rPr lang="en-US" i="1">
                              <a:latin typeface="Cambria Math" panose="02040503050406030204" pitchFamily="18" charset="0"/>
                            </a:rPr>
                            <m:t>𝑆𝑜𝑙𝑣</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0&lt;</m:t>
                              </m:r>
                              <m:r>
                                <a:rPr lang="en-US" i="1">
                                  <a:latin typeface="Cambria Math" panose="02040503050406030204" pitchFamily="18" charset="0"/>
                                </a:rPr>
                                <m:t>𝛽</m:t>
                              </m:r>
                              <m:r>
                                <a:rPr lang="en-US" i="1">
                                  <a:latin typeface="Cambria Math" panose="02040503050406030204" pitchFamily="18" charset="0"/>
                                </a:rPr>
                                <m:t>≤1</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𝐸𝑟𝑟𝑟</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𝑉</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a:p>
                <a:r>
                  <a:rPr lang="en-US" b="1" dirty="0"/>
                  <a:t> </a:t>
                </a:r>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0 </m:t>
                      </m:r>
                      <m:r>
                        <a:rPr lang="en-US" i="1">
                          <a:latin typeface="Cambria Math" panose="02040503050406030204" pitchFamily="18" charset="0"/>
                        </a:rPr>
                        <m:t>𝑏𝑦</m:t>
                      </m:r>
                      <m:r>
                        <a:rPr lang="en-US" i="1">
                          <a:latin typeface="Cambria Math" panose="02040503050406030204" pitchFamily="18" charset="0"/>
                        </a:rPr>
                        <m:t> 0.5 </m:t>
                      </m:r>
                      <m:r>
                        <a:rPr lang="en-US" i="1">
                          <a:latin typeface="Cambria Math" panose="02040503050406030204" pitchFamily="18" charset="0"/>
                        </a:rPr>
                        <m:t>𝑡𝑜</m:t>
                      </m:r>
                      <m:r>
                        <a:rPr lang="en-US" i="1">
                          <a:latin typeface="Cambria Math" panose="02040503050406030204" pitchFamily="18" charset="0"/>
                        </a:rPr>
                        <m:t> 2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𝑒𝑣𝑎𝑙</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𝑤</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0&lt;</m:t>
                              </m:r>
                              <m:r>
                                <a:rPr lang="en-US" i="1">
                                  <a:latin typeface="Cambria Math" panose="02040503050406030204" pitchFamily="18" charset="0"/>
                                </a:rPr>
                                <m:t>𝜃</m:t>
                              </m:r>
                              <m:r>
                                <a:rPr lang="en-US" i="1">
                                  <a:latin typeface="Cambria Math" panose="02040503050406030204" pitchFamily="18" charset="0"/>
                                </a:rPr>
                                <m:t>≤1</m:t>
                              </m:r>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𝑊</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𝑒𝑣𝑎𝑙</m:t>
                      </m:r>
                      <m:d>
                        <m:dPr>
                          <m:ctrlPr>
                            <a:rPr lang="en-US" i="1">
                              <a:latin typeface="Cambria Math" panose="02040503050406030204" pitchFamily="18" charset="0"/>
                            </a:rPr>
                          </m:ctrlPr>
                        </m:dPr>
                        <m:e>
                          <m:r>
                            <a:rPr lang="en-US" i="1">
                              <a:latin typeface="Cambria Math" panose="02040503050406030204" pitchFamily="18" charset="0"/>
                            </a:rPr>
                            <m:t>𝑆𝑜𝑙𝑤</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0&lt;</m:t>
                              </m:r>
                              <m:r>
                                <a:rPr lang="en-US" i="1">
                                  <a:latin typeface="Cambria Math" panose="02040503050406030204" pitchFamily="18" charset="0"/>
                                </a:rPr>
                                <m:t>𝜃</m:t>
                              </m:r>
                              <m:r>
                                <a:rPr lang="en-US" i="1">
                                  <a:latin typeface="Cambria Math" panose="02040503050406030204" pitchFamily="18" charset="0"/>
                                </a:rPr>
                                <m:t>≤1</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𝐸𝑟𝑟𝑟</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𝑎𝑏𝑠</m:t>
                      </m:r>
                      <m:d>
                        <m:dPr>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𝑊</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32261" y="1276959"/>
                <a:ext cx="11436823" cy="5355312"/>
              </a:xfrm>
              <a:prstGeom prst="rect">
                <a:avLst/>
              </a:prstGeom>
              <a:blipFill rotWithShape="1">
                <a:blip r:embed="rId2"/>
                <a:stretch>
                  <a:fillRect l="-426" t="-569" b="-796"/>
                </a:stretch>
              </a:blipFill>
            </p:spPr>
            <p:txBody>
              <a:bodyPr/>
              <a:lstStyle/>
              <a:p>
                <a:r>
                  <a:rPr lang="en-US">
                    <a:noFill/>
                  </a:rPr>
                  <a:t> </a:t>
                </a:r>
              </a:p>
            </p:txBody>
          </p:sp>
        </mc:Fallback>
      </mc:AlternateContent>
    </p:spTree>
    <p:extLst>
      <p:ext uri="{BB962C8B-B14F-4D97-AF65-F5344CB8AC3E}">
        <p14:creationId xmlns:p14="http://schemas.microsoft.com/office/powerpoint/2010/main" val="50575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72955" y="128019"/>
                <a:ext cx="11327642" cy="6463308"/>
              </a:xfrm>
              <a:prstGeom prst="rect">
                <a:avLst/>
              </a:prstGeom>
            </p:spPr>
            <p:txBody>
              <a:bodyPr wrap="square">
                <a:spAutoFit/>
              </a:bodyPr>
              <a:lstStyle/>
              <a:p>
                <a:r>
                  <a:rPr lang="en-US" b="1" dirty="0">
                    <a:solidFill>
                      <a:srgbClr val="00B050"/>
                    </a:solidFill>
                  </a:rPr>
                  <a:t>Step 10</a:t>
                </a:r>
                <a:endParaRPr lang="en-US" dirty="0">
                  <a:solidFill>
                    <a:srgbClr val="00B050"/>
                  </a:solidFill>
                </a:endParaRPr>
              </a:p>
              <a:p>
                <a:r>
                  <a:rPr lang="en-US" b="1" dirty="0"/>
                  <a:t>U 3Dplot</a:t>
                </a:r>
                <a:endParaRPr lang="en-US" dirty="0"/>
              </a:p>
              <a:p>
                <a14:m>
                  <m:oMath xmlns:m="http://schemas.openxmlformats.org/officeDocument/2006/math">
                    <m:r>
                      <a:rPr lang="en-US" i="1">
                        <a:latin typeface="Cambria Math"/>
                      </a:rPr>
                      <m:t>𝑢</m:t>
                    </m:r>
                    <m:r>
                      <a:rPr lang="en-US" i="1">
                        <a:latin typeface="Cambria Math"/>
                      </a:rPr>
                      <m:t>[1]≔</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𝑆𝑜𝑙𝑢</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𝛼</m:t>
                        </m:r>
                        <m:r>
                          <a:rPr lang="en-US" i="1">
                            <a:latin typeface="Cambria Math"/>
                          </a:rPr>
                          <m:t>=1.0,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𝑏𝑙𝑢𝑒</m:t>
                        </m:r>
                        <m:r>
                          <a:rPr lang="en-US" i="1">
                            <a:latin typeface="Cambria Math"/>
                          </a:rPr>
                          <m:t> </m:t>
                        </m:r>
                      </m:e>
                    </m:d>
                  </m:oMath>
                </a14:m>
                <a:r>
                  <a:rPr lang="en-US" dirty="0"/>
                  <a:t>;</a:t>
                </a:r>
              </a:p>
              <a:p>
                <a14:m>
                  <m:oMath xmlns:m="http://schemas.openxmlformats.org/officeDocument/2006/math">
                    <m:r>
                      <a:rPr lang="en-US" i="1">
                        <a:latin typeface="Cambria Math"/>
                      </a:rPr>
                      <m:t>𝑢</m:t>
                    </m:r>
                    <m:r>
                      <a:rPr lang="en-US" i="1">
                        <a:latin typeface="Cambria Math"/>
                      </a:rPr>
                      <m:t>[2]≔</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𝑆𝑜𝑙𝑢</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𝛼</m:t>
                        </m:r>
                        <m:r>
                          <a:rPr lang="en-US" i="1">
                            <a:latin typeface="Cambria Math"/>
                          </a:rPr>
                          <m:t>=0.8,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𝑟𝑒𝑑</m:t>
                        </m:r>
                        <m:r>
                          <a:rPr lang="en-US" i="1">
                            <a:latin typeface="Cambria Math"/>
                          </a:rPr>
                          <m:t> </m:t>
                        </m:r>
                      </m:e>
                    </m:d>
                  </m:oMath>
                </a14:m>
                <a:r>
                  <a:rPr lang="en-US" dirty="0"/>
                  <a:t>;</a:t>
                </a:r>
              </a:p>
              <a:p>
                <a:pPr/>
                <a14:m>
                  <m:oMathPara xmlns:m="http://schemas.openxmlformats.org/officeDocument/2006/math">
                    <m:oMathParaPr>
                      <m:jc m:val="centerGroup"/>
                    </m:oMathParaPr>
                    <m:oMath xmlns:m="http://schemas.openxmlformats.org/officeDocument/2006/math">
                      <m:r>
                        <a:rPr lang="en-US" i="1">
                          <a:latin typeface="Cambria Math"/>
                        </a:rPr>
                        <m:t>𝑢</m:t>
                      </m:r>
                      <m:d>
                        <m:dPr>
                          <m:begChr m:val="["/>
                          <m:endChr m:val="]"/>
                          <m:ctrlPr>
                            <a:rPr lang="en-US" i="1">
                              <a:latin typeface="Cambria Math" panose="02040503050406030204" pitchFamily="18" charset="0"/>
                            </a:rPr>
                          </m:ctrlPr>
                        </m:dPr>
                        <m:e>
                          <m:r>
                            <a:rPr lang="en-US" i="1">
                              <a:latin typeface="Cambria Math"/>
                            </a:rPr>
                            <m:t>3</m:t>
                          </m:r>
                        </m:e>
                      </m:d>
                      <m:r>
                        <a:rPr lang="en-US" i="1">
                          <a:latin typeface="Cambria Math"/>
                        </a:rPr>
                        <m:t>≔</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𝑆𝑜𝑙𝑢</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𝛼</m:t>
                          </m:r>
                          <m:r>
                            <a:rPr lang="en-US" i="1">
                              <a:latin typeface="Cambria Math"/>
                            </a:rPr>
                            <m:t>=0.6,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𝑔𝑟𝑒𝑒𝑛</m:t>
                          </m:r>
                          <m:r>
                            <a:rPr lang="en-US" i="1">
                              <a:latin typeface="Cambria Math"/>
                            </a:rPr>
                            <m:t> </m:t>
                          </m:r>
                        </m:e>
                      </m:d>
                      <m:r>
                        <a:rPr lang="en-US" i="1">
                          <a:latin typeface="Cambria Math"/>
                        </a:rPr>
                        <m:t>;</m:t>
                      </m:r>
                    </m:oMath>
                  </m:oMathPara>
                </a14:m>
                <a:endParaRPr lang="en-US" dirty="0"/>
              </a:p>
              <a:p>
                <a14:m>
                  <m:oMath xmlns:m="http://schemas.openxmlformats.org/officeDocument/2006/math">
                    <m:r>
                      <a:rPr lang="en-US" i="1">
                        <a:latin typeface="Cambria Math"/>
                      </a:rPr>
                      <m:t>𝑢</m:t>
                    </m:r>
                    <m:r>
                      <a:rPr lang="en-US" i="1">
                        <a:latin typeface="Cambria Math"/>
                      </a:rPr>
                      <m:t>[4]≔</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𝑆𝑜𝑙𝑢</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𝛼</m:t>
                        </m:r>
                        <m:r>
                          <a:rPr lang="en-US" i="1">
                            <a:latin typeface="Cambria Math"/>
                          </a:rPr>
                          <m:t>=0.4,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𝑝𝑢𝑟𝑝𝑙𝑒</m:t>
                        </m:r>
                        <m:r>
                          <a:rPr lang="en-US" i="1">
                            <a:latin typeface="Cambria Math"/>
                          </a:rPr>
                          <m:t> </m:t>
                        </m:r>
                      </m:e>
                    </m:d>
                  </m:oMath>
                </a14:m>
                <a:r>
                  <a:rPr lang="en-US" dirty="0"/>
                  <a:t>;</a:t>
                </a:r>
              </a:p>
              <a:p>
                <a:pPr/>
                <a14:m>
                  <m:oMathPara xmlns:m="http://schemas.openxmlformats.org/officeDocument/2006/math">
                    <m:oMathParaPr>
                      <m:jc m:val="centerGroup"/>
                    </m:oMathParaPr>
                    <m:oMath xmlns:m="http://schemas.openxmlformats.org/officeDocument/2006/math">
                      <m:r>
                        <a:rPr lang="en-US" i="1">
                          <a:latin typeface="Cambria Math"/>
                        </a:rPr>
                        <m:t>𝑢</m:t>
                      </m:r>
                      <m:d>
                        <m:dPr>
                          <m:begChr m:val="["/>
                          <m:endChr m:val="]"/>
                          <m:ctrlPr>
                            <a:rPr lang="en-US" i="1">
                              <a:latin typeface="Cambria Math" panose="02040503050406030204" pitchFamily="18" charset="0"/>
                            </a:rPr>
                          </m:ctrlPr>
                        </m:dPr>
                        <m:e>
                          <m:r>
                            <a:rPr lang="en-US" i="1">
                              <a:latin typeface="Cambria Math"/>
                            </a:rPr>
                            <m:t>5</m:t>
                          </m:r>
                        </m:e>
                      </m:d>
                      <m:r>
                        <a:rPr lang="en-US" i="1">
                          <a:latin typeface="Cambria Math"/>
                        </a:rPr>
                        <m:t>≔</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𝑆𝑜𝑙𝑢</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𝛼</m:t>
                          </m:r>
                          <m:r>
                            <a:rPr lang="en-US" i="1">
                              <a:latin typeface="Cambria Math"/>
                            </a:rPr>
                            <m:t>=0.2,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𝑦𝑒𝑙𝑙𝑜𝑤</m:t>
                          </m:r>
                          <m:r>
                            <a:rPr lang="en-US" i="1">
                              <a:latin typeface="Cambria Math"/>
                            </a:rPr>
                            <m:t> </m:t>
                          </m:r>
                        </m:e>
                      </m:d>
                      <m:r>
                        <a:rPr lang="en-US" i="1">
                          <a:latin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𝑝𝑙𝑜𝑡𝑠</m:t>
                      </m:r>
                      <m:r>
                        <a:rPr lang="en-US" i="1">
                          <a:latin typeface="Cambria Math"/>
                        </a:rPr>
                        <m:t>≔</m:t>
                      </m:r>
                      <m:r>
                        <a:rPr lang="en-US" i="1">
                          <a:latin typeface="Cambria Math"/>
                        </a:rPr>
                        <m:t>𝑑𝑖𝑠𝑝𝑙𝑎𝑦</m:t>
                      </m:r>
                      <m:d>
                        <m:dPr>
                          <m:ctrlPr>
                            <a:rPr lang="en-US" i="1">
                              <a:latin typeface="Cambria Math" panose="02040503050406030204" pitchFamily="18" charset="0"/>
                            </a:rPr>
                          </m:ctrlPr>
                        </m:dPr>
                        <m:e>
                          <m:r>
                            <a:rPr lang="en-US" i="1">
                              <a:latin typeface="Cambria Math"/>
                            </a:rPr>
                            <m:t>𝑢</m:t>
                          </m:r>
                          <m:d>
                            <m:dPr>
                              <m:begChr m:val="["/>
                              <m:endChr m:val="]"/>
                              <m:ctrlPr>
                                <a:rPr lang="en-US" i="1">
                                  <a:latin typeface="Cambria Math" panose="02040503050406030204" pitchFamily="18" charset="0"/>
                                </a:rPr>
                              </m:ctrlPr>
                            </m:dPr>
                            <m:e>
                              <m:r>
                                <a:rPr lang="en-US" i="1">
                                  <a:latin typeface="Cambria Math"/>
                                </a:rPr>
                                <m:t>1</m:t>
                              </m:r>
                            </m:e>
                          </m:d>
                          <m:r>
                            <a:rPr lang="en-US" i="1">
                              <a:latin typeface="Cambria Math"/>
                            </a:rPr>
                            <m:t>, </m:t>
                          </m:r>
                          <m:r>
                            <a:rPr lang="en-US" i="1">
                              <a:latin typeface="Cambria Math"/>
                            </a:rPr>
                            <m:t>𝑢</m:t>
                          </m:r>
                          <m:d>
                            <m:dPr>
                              <m:begChr m:val="["/>
                              <m:endChr m:val="]"/>
                              <m:ctrlPr>
                                <a:rPr lang="en-US" i="1">
                                  <a:latin typeface="Cambria Math" panose="02040503050406030204" pitchFamily="18" charset="0"/>
                                </a:rPr>
                              </m:ctrlPr>
                            </m:dPr>
                            <m:e>
                              <m:r>
                                <a:rPr lang="en-US" i="1">
                                  <a:latin typeface="Cambria Math"/>
                                </a:rPr>
                                <m:t>2</m:t>
                              </m:r>
                            </m:e>
                          </m:d>
                          <m:r>
                            <a:rPr lang="en-US" i="1">
                              <a:latin typeface="Cambria Math"/>
                            </a:rPr>
                            <m:t>, </m:t>
                          </m:r>
                          <m:r>
                            <a:rPr lang="en-US" i="1">
                              <a:latin typeface="Cambria Math"/>
                            </a:rPr>
                            <m:t>𝑢</m:t>
                          </m:r>
                          <m:d>
                            <m:dPr>
                              <m:begChr m:val="["/>
                              <m:endChr m:val="]"/>
                              <m:ctrlPr>
                                <a:rPr lang="en-US" i="1">
                                  <a:latin typeface="Cambria Math" panose="02040503050406030204" pitchFamily="18" charset="0"/>
                                </a:rPr>
                              </m:ctrlPr>
                            </m:dPr>
                            <m:e>
                              <m:r>
                                <a:rPr lang="en-US" i="1">
                                  <a:latin typeface="Cambria Math"/>
                                </a:rPr>
                                <m:t>3</m:t>
                              </m:r>
                            </m:e>
                          </m:d>
                          <m:r>
                            <a:rPr lang="en-US" i="1">
                              <a:latin typeface="Cambria Math"/>
                            </a:rPr>
                            <m:t>,</m:t>
                          </m:r>
                          <m:r>
                            <a:rPr lang="en-US" i="1">
                              <a:latin typeface="Cambria Math"/>
                            </a:rPr>
                            <m:t>𝑢</m:t>
                          </m:r>
                          <m:d>
                            <m:dPr>
                              <m:begChr m:val="["/>
                              <m:endChr m:val="]"/>
                              <m:ctrlPr>
                                <a:rPr lang="en-US" i="1">
                                  <a:latin typeface="Cambria Math" panose="02040503050406030204" pitchFamily="18" charset="0"/>
                                </a:rPr>
                              </m:ctrlPr>
                            </m:dPr>
                            <m:e>
                              <m:r>
                                <a:rPr lang="en-US" i="1">
                                  <a:latin typeface="Cambria Math"/>
                                </a:rPr>
                                <m:t>4</m:t>
                              </m:r>
                            </m:e>
                          </m:d>
                          <m:r>
                            <a:rPr lang="en-US" i="1">
                              <a:latin typeface="Cambria Math"/>
                            </a:rPr>
                            <m:t>,</m:t>
                          </m:r>
                          <m:r>
                            <a:rPr lang="en-US" i="1">
                              <a:latin typeface="Cambria Math"/>
                            </a:rPr>
                            <m:t>𝑢</m:t>
                          </m:r>
                          <m:d>
                            <m:dPr>
                              <m:begChr m:val="["/>
                              <m:endChr m:val="]"/>
                              <m:ctrlPr>
                                <a:rPr lang="en-US" i="1">
                                  <a:latin typeface="Cambria Math" panose="02040503050406030204" pitchFamily="18" charset="0"/>
                                </a:rPr>
                              </m:ctrlPr>
                            </m:dPr>
                            <m:e>
                              <m:r>
                                <a:rPr lang="en-US" i="1">
                                  <a:latin typeface="Cambria Math"/>
                                </a:rPr>
                                <m:t>5</m:t>
                              </m:r>
                            </m:e>
                          </m:d>
                        </m:e>
                      </m:d>
                      <m:r>
                        <a:rPr lang="en-US" i="1">
                          <a:latin typeface="Cambria Math"/>
                        </a:rPr>
                        <m:t>;</m:t>
                      </m:r>
                    </m:oMath>
                  </m:oMathPara>
                </a14:m>
                <a:endParaRPr lang="en-US" dirty="0"/>
              </a:p>
              <a:p>
                <a:r>
                  <a:rPr lang="en-US" b="1" dirty="0"/>
                  <a:t>V 3Dplot</a:t>
                </a:r>
                <a:endParaRPr lang="en-US" dirty="0"/>
              </a:p>
              <a:p>
                <a14:m>
                  <m:oMath xmlns:m="http://schemas.openxmlformats.org/officeDocument/2006/math">
                    <m:r>
                      <a:rPr lang="en-US" i="1">
                        <a:latin typeface="Cambria Math"/>
                      </a:rPr>
                      <m:t>𝑣</m:t>
                    </m:r>
                    <m:r>
                      <a:rPr lang="en-US" i="1">
                        <a:latin typeface="Cambria Math"/>
                      </a:rPr>
                      <m:t>[1]≔</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𝑆𝑜𝑙𝑣</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𝛽</m:t>
                        </m:r>
                        <m:r>
                          <a:rPr lang="en-US" i="1">
                            <a:latin typeface="Cambria Math"/>
                          </a:rPr>
                          <m:t>=1.0,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𝑏𝑙𝑢𝑒</m:t>
                        </m:r>
                        <m:r>
                          <a:rPr lang="en-US" i="1">
                            <a:latin typeface="Cambria Math"/>
                          </a:rPr>
                          <m:t> </m:t>
                        </m:r>
                      </m:e>
                    </m:d>
                  </m:oMath>
                </a14:m>
                <a:r>
                  <a:rPr lang="en-US" dirty="0"/>
                  <a:t>;</a:t>
                </a:r>
              </a:p>
              <a:p>
                <a14:m>
                  <m:oMath xmlns:m="http://schemas.openxmlformats.org/officeDocument/2006/math">
                    <m:r>
                      <a:rPr lang="en-US" i="1">
                        <a:latin typeface="Cambria Math"/>
                      </a:rPr>
                      <m:t>𝑣</m:t>
                    </m:r>
                    <m:r>
                      <a:rPr lang="en-US" i="1">
                        <a:latin typeface="Cambria Math"/>
                      </a:rPr>
                      <m:t>[2]≔</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𝑆𝑜𝑙𝑣</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𝛽</m:t>
                        </m:r>
                        <m:r>
                          <a:rPr lang="en-US" i="1">
                            <a:latin typeface="Cambria Math"/>
                          </a:rPr>
                          <m:t>=0.8,</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𝑟𝑒𝑑</m:t>
                        </m:r>
                        <m:r>
                          <a:rPr lang="en-US" i="1">
                            <a:latin typeface="Cambria Math"/>
                          </a:rPr>
                          <m:t> </m:t>
                        </m:r>
                      </m:e>
                    </m:d>
                  </m:oMath>
                </a14:m>
                <a:r>
                  <a:rPr lang="en-US" dirty="0"/>
                  <a:t>;</a:t>
                </a:r>
              </a:p>
              <a:p>
                <a:pPr/>
                <a14:m>
                  <m:oMathPara xmlns:m="http://schemas.openxmlformats.org/officeDocument/2006/math">
                    <m:oMathParaPr>
                      <m:jc m:val="centerGroup"/>
                    </m:oMathParaPr>
                    <m:oMath xmlns:m="http://schemas.openxmlformats.org/officeDocument/2006/math">
                      <m:r>
                        <a:rPr lang="en-US" i="1">
                          <a:latin typeface="Cambria Math"/>
                        </a:rPr>
                        <m:t>𝑣</m:t>
                      </m:r>
                      <m:d>
                        <m:dPr>
                          <m:begChr m:val="["/>
                          <m:endChr m:val="]"/>
                          <m:ctrlPr>
                            <a:rPr lang="en-US" i="1">
                              <a:latin typeface="Cambria Math" panose="02040503050406030204" pitchFamily="18" charset="0"/>
                            </a:rPr>
                          </m:ctrlPr>
                        </m:dPr>
                        <m:e>
                          <m:r>
                            <a:rPr lang="en-US" i="1">
                              <a:latin typeface="Cambria Math"/>
                            </a:rPr>
                            <m:t>3</m:t>
                          </m:r>
                        </m:e>
                      </m:d>
                      <m:r>
                        <a:rPr lang="en-US" i="1">
                          <a:latin typeface="Cambria Math"/>
                        </a:rPr>
                        <m:t>≔</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𝑆𝑜𝑙𝑣</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𝛽</m:t>
                          </m:r>
                          <m:r>
                            <a:rPr lang="en-US" i="1">
                              <a:latin typeface="Cambria Math"/>
                            </a:rPr>
                            <m:t>=0.6,</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𝑔𝑟𝑒𝑒𝑛</m:t>
                          </m:r>
                          <m:r>
                            <a:rPr lang="en-US" i="1">
                              <a:latin typeface="Cambria Math"/>
                            </a:rPr>
                            <m:t> </m:t>
                          </m:r>
                        </m:e>
                      </m:d>
                      <m:r>
                        <a:rPr lang="en-US" i="1">
                          <a:latin typeface="Cambria Math"/>
                        </a:rPr>
                        <m:t>;</m:t>
                      </m:r>
                    </m:oMath>
                  </m:oMathPara>
                </a14:m>
                <a:endParaRPr lang="en-US" dirty="0"/>
              </a:p>
              <a:p>
                <a14:m>
                  <m:oMath xmlns:m="http://schemas.openxmlformats.org/officeDocument/2006/math">
                    <m:r>
                      <a:rPr lang="en-US" i="1">
                        <a:latin typeface="Cambria Math"/>
                      </a:rPr>
                      <m:t>𝑣</m:t>
                    </m:r>
                    <m:r>
                      <a:rPr lang="en-US" i="1">
                        <a:latin typeface="Cambria Math"/>
                      </a:rPr>
                      <m:t>[4]≔</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𝑆𝑜𝑙𝑣</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𝛽</m:t>
                        </m:r>
                        <m:r>
                          <a:rPr lang="en-US" i="1">
                            <a:latin typeface="Cambria Math"/>
                          </a:rPr>
                          <m:t>=0.4,</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𝑝𝑢𝑟𝑝𝑙𝑒</m:t>
                        </m:r>
                        <m:r>
                          <a:rPr lang="en-US" i="1">
                            <a:latin typeface="Cambria Math"/>
                          </a:rPr>
                          <m:t> </m:t>
                        </m:r>
                      </m:e>
                    </m:d>
                  </m:oMath>
                </a14:m>
                <a:r>
                  <a:rPr lang="en-US" dirty="0"/>
                  <a:t>;</a:t>
                </a:r>
              </a:p>
              <a:p>
                <a:pPr/>
                <a14:m>
                  <m:oMathPara xmlns:m="http://schemas.openxmlformats.org/officeDocument/2006/math">
                    <m:oMathParaPr>
                      <m:jc m:val="centerGroup"/>
                    </m:oMathParaPr>
                    <m:oMath xmlns:m="http://schemas.openxmlformats.org/officeDocument/2006/math">
                      <m:r>
                        <a:rPr lang="en-US" i="1">
                          <a:latin typeface="Cambria Math"/>
                        </a:rPr>
                        <m:t>𝑣</m:t>
                      </m:r>
                      <m:d>
                        <m:dPr>
                          <m:begChr m:val="["/>
                          <m:endChr m:val="]"/>
                          <m:ctrlPr>
                            <a:rPr lang="en-US" i="1">
                              <a:latin typeface="Cambria Math" panose="02040503050406030204" pitchFamily="18" charset="0"/>
                            </a:rPr>
                          </m:ctrlPr>
                        </m:dPr>
                        <m:e>
                          <m:r>
                            <a:rPr lang="en-US" i="1">
                              <a:latin typeface="Cambria Math"/>
                            </a:rPr>
                            <m:t>5</m:t>
                          </m:r>
                        </m:e>
                      </m:d>
                      <m:r>
                        <a:rPr lang="en-US" i="1">
                          <a:latin typeface="Cambria Math"/>
                        </a:rPr>
                        <m:t>≔</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𝑆𝑜𝑙𝑣</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𝛽</m:t>
                          </m:r>
                          <m:r>
                            <a:rPr lang="en-US" i="1">
                              <a:latin typeface="Cambria Math"/>
                            </a:rPr>
                            <m:t>=0.2,</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𝑦𝑒𝑙𝑙𝑜𝑤</m:t>
                          </m:r>
                          <m:r>
                            <a:rPr lang="en-US" i="1">
                              <a:latin typeface="Cambria Math"/>
                            </a:rPr>
                            <m:t> </m:t>
                          </m:r>
                        </m:e>
                      </m:d>
                      <m:r>
                        <a:rPr lang="en-US" i="1">
                          <a:latin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𝑝𝑙𝑜𝑡𝑠</m:t>
                      </m:r>
                      <m:r>
                        <a:rPr lang="en-US" i="1">
                          <a:latin typeface="Cambria Math"/>
                        </a:rPr>
                        <m:t>≔</m:t>
                      </m:r>
                      <m:r>
                        <a:rPr lang="en-US" i="1">
                          <a:latin typeface="Cambria Math"/>
                        </a:rPr>
                        <m:t>𝑑𝑖𝑠𝑝𝑙𝑎𝑦</m:t>
                      </m:r>
                      <m:d>
                        <m:dPr>
                          <m:ctrlPr>
                            <a:rPr lang="en-US" i="1">
                              <a:latin typeface="Cambria Math" panose="02040503050406030204" pitchFamily="18" charset="0"/>
                            </a:rPr>
                          </m:ctrlPr>
                        </m:dPr>
                        <m:e>
                          <m:r>
                            <a:rPr lang="en-US" i="1">
                              <a:latin typeface="Cambria Math"/>
                            </a:rPr>
                            <m:t>𝑣</m:t>
                          </m:r>
                          <m:d>
                            <m:dPr>
                              <m:begChr m:val="["/>
                              <m:endChr m:val="]"/>
                              <m:ctrlPr>
                                <a:rPr lang="en-US" i="1">
                                  <a:latin typeface="Cambria Math" panose="02040503050406030204" pitchFamily="18" charset="0"/>
                                </a:rPr>
                              </m:ctrlPr>
                            </m:dPr>
                            <m:e>
                              <m:r>
                                <a:rPr lang="en-US" i="1">
                                  <a:latin typeface="Cambria Math"/>
                                </a:rPr>
                                <m:t>1</m:t>
                              </m:r>
                            </m:e>
                          </m:d>
                          <m:r>
                            <a:rPr lang="en-US" i="1">
                              <a:latin typeface="Cambria Math"/>
                            </a:rPr>
                            <m:t>, </m:t>
                          </m:r>
                          <m:r>
                            <a:rPr lang="en-US" i="1">
                              <a:latin typeface="Cambria Math"/>
                            </a:rPr>
                            <m:t>𝑣</m:t>
                          </m:r>
                          <m:d>
                            <m:dPr>
                              <m:begChr m:val="["/>
                              <m:endChr m:val="]"/>
                              <m:ctrlPr>
                                <a:rPr lang="en-US" i="1">
                                  <a:latin typeface="Cambria Math" panose="02040503050406030204" pitchFamily="18" charset="0"/>
                                </a:rPr>
                              </m:ctrlPr>
                            </m:dPr>
                            <m:e>
                              <m:r>
                                <a:rPr lang="en-US" i="1">
                                  <a:latin typeface="Cambria Math"/>
                                </a:rPr>
                                <m:t>2</m:t>
                              </m:r>
                            </m:e>
                          </m:d>
                          <m:r>
                            <a:rPr lang="en-US" i="1">
                              <a:latin typeface="Cambria Math"/>
                            </a:rPr>
                            <m:t>, </m:t>
                          </m:r>
                          <m:r>
                            <a:rPr lang="en-US" i="1">
                              <a:latin typeface="Cambria Math"/>
                            </a:rPr>
                            <m:t>𝑣</m:t>
                          </m:r>
                          <m:d>
                            <m:dPr>
                              <m:begChr m:val="["/>
                              <m:endChr m:val="]"/>
                              <m:ctrlPr>
                                <a:rPr lang="en-US" i="1">
                                  <a:latin typeface="Cambria Math" panose="02040503050406030204" pitchFamily="18" charset="0"/>
                                </a:rPr>
                              </m:ctrlPr>
                            </m:dPr>
                            <m:e>
                              <m:r>
                                <a:rPr lang="en-US" i="1">
                                  <a:latin typeface="Cambria Math"/>
                                </a:rPr>
                                <m:t>3</m:t>
                              </m:r>
                            </m:e>
                          </m:d>
                          <m:r>
                            <a:rPr lang="en-US" i="1">
                              <a:latin typeface="Cambria Math"/>
                            </a:rPr>
                            <m:t>,</m:t>
                          </m:r>
                          <m:r>
                            <a:rPr lang="en-US" i="1">
                              <a:latin typeface="Cambria Math"/>
                            </a:rPr>
                            <m:t>𝑣</m:t>
                          </m:r>
                          <m:d>
                            <m:dPr>
                              <m:begChr m:val="["/>
                              <m:endChr m:val="]"/>
                              <m:ctrlPr>
                                <a:rPr lang="en-US" i="1">
                                  <a:latin typeface="Cambria Math" panose="02040503050406030204" pitchFamily="18" charset="0"/>
                                </a:rPr>
                              </m:ctrlPr>
                            </m:dPr>
                            <m:e>
                              <m:r>
                                <a:rPr lang="en-US" i="1">
                                  <a:latin typeface="Cambria Math"/>
                                </a:rPr>
                                <m:t>4</m:t>
                              </m:r>
                            </m:e>
                          </m:d>
                          <m:r>
                            <a:rPr lang="en-US" i="1">
                              <a:latin typeface="Cambria Math"/>
                            </a:rPr>
                            <m:t>,</m:t>
                          </m:r>
                          <m:r>
                            <a:rPr lang="en-US" i="1">
                              <a:latin typeface="Cambria Math"/>
                            </a:rPr>
                            <m:t>𝑣</m:t>
                          </m:r>
                          <m:d>
                            <m:dPr>
                              <m:begChr m:val="["/>
                              <m:endChr m:val="]"/>
                              <m:ctrlPr>
                                <a:rPr lang="en-US" i="1">
                                  <a:latin typeface="Cambria Math" panose="02040503050406030204" pitchFamily="18" charset="0"/>
                                </a:rPr>
                              </m:ctrlPr>
                            </m:dPr>
                            <m:e>
                              <m:r>
                                <a:rPr lang="en-US" i="1">
                                  <a:latin typeface="Cambria Math"/>
                                </a:rPr>
                                <m:t>5</m:t>
                              </m:r>
                            </m:e>
                          </m:d>
                        </m:e>
                      </m:d>
                      <m:r>
                        <a:rPr lang="en-US" i="1">
                          <a:latin typeface="Cambria Math"/>
                        </a:rPr>
                        <m:t>;</m:t>
                      </m:r>
                    </m:oMath>
                  </m:oMathPara>
                </a14:m>
                <a:endParaRPr lang="en-US" dirty="0"/>
              </a:p>
              <a:p>
                <a:r>
                  <a:rPr lang="en-US" b="1" dirty="0"/>
                  <a:t>W 3Dplot</a:t>
                </a:r>
                <a:endParaRPr lang="en-US" dirty="0"/>
              </a:p>
              <a:p>
                <a14:m>
                  <m:oMath xmlns:m="http://schemas.openxmlformats.org/officeDocument/2006/math">
                    <m:r>
                      <a:rPr lang="en-US" i="1">
                        <a:latin typeface="Cambria Math"/>
                      </a:rPr>
                      <m:t>𝑤</m:t>
                    </m:r>
                    <m:r>
                      <a:rPr lang="en-US" i="1">
                        <a:latin typeface="Cambria Math"/>
                      </a:rPr>
                      <m:t>[1]≔</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𝑆𝑜𝑙𝑤</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𝜃</m:t>
                        </m:r>
                        <m:r>
                          <a:rPr lang="en-US" i="1">
                            <a:latin typeface="Cambria Math"/>
                          </a:rPr>
                          <m:t>=1.0, </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𝑏𝑙𝑢𝑒</m:t>
                        </m:r>
                        <m:r>
                          <a:rPr lang="en-US" i="1">
                            <a:latin typeface="Cambria Math"/>
                          </a:rPr>
                          <m:t> </m:t>
                        </m:r>
                      </m:e>
                    </m:d>
                  </m:oMath>
                </a14:m>
                <a:r>
                  <a:rPr lang="en-US" dirty="0"/>
                  <a:t>;</a:t>
                </a:r>
              </a:p>
              <a:p>
                <a14:m>
                  <m:oMath xmlns:m="http://schemas.openxmlformats.org/officeDocument/2006/math">
                    <m:r>
                      <a:rPr lang="en-US" i="1">
                        <a:latin typeface="Cambria Math"/>
                      </a:rPr>
                      <m:t>𝑤</m:t>
                    </m:r>
                    <m:r>
                      <a:rPr lang="en-US" i="1">
                        <a:latin typeface="Cambria Math"/>
                      </a:rPr>
                      <m:t>[2]≔</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𝑆𝑜𝑙𝑤</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𝜃</m:t>
                        </m:r>
                        <m:r>
                          <a:rPr lang="en-US" i="1">
                            <a:latin typeface="Cambria Math"/>
                          </a:rPr>
                          <m:t>=0.8,</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𝑟𝑒𝑑</m:t>
                        </m:r>
                        <m:r>
                          <a:rPr lang="en-US" i="1">
                            <a:latin typeface="Cambria Math"/>
                          </a:rPr>
                          <m:t> </m:t>
                        </m:r>
                      </m:e>
                    </m:d>
                  </m:oMath>
                </a14:m>
                <a:r>
                  <a:rPr lang="en-US" dirty="0"/>
                  <a:t>;</a:t>
                </a:r>
              </a:p>
              <a:p>
                <a:pPr/>
                <a14:m>
                  <m:oMathPara xmlns:m="http://schemas.openxmlformats.org/officeDocument/2006/math">
                    <m:oMathParaPr>
                      <m:jc m:val="centerGroup"/>
                    </m:oMathParaPr>
                    <m:oMath xmlns:m="http://schemas.openxmlformats.org/officeDocument/2006/math">
                      <m:r>
                        <a:rPr lang="en-US" i="1">
                          <a:latin typeface="Cambria Math"/>
                        </a:rPr>
                        <m:t>𝑤</m:t>
                      </m:r>
                      <m:d>
                        <m:dPr>
                          <m:begChr m:val="["/>
                          <m:endChr m:val="]"/>
                          <m:ctrlPr>
                            <a:rPr lang="en-US" i="1">
                              <a:latin typeface="Cambria Math" panose="02040503050406030204" pitchFamily="18" charset="0"/>
                            </a:rPr>
                          </m:ctrlPr>
                        </m:dPr>
                        <m:e>
                          <m:r>
                            <a:rPr lang="en-US" i="1">
                              <a:latin typeface="Cambria Math"/>
                            </a:rPr>
                            <m:t>3</m:t>
                          </m:r>
                        </m:e>
                      </m:d>
                      <m:r>
                        <a:rPr lang="en-US" i="1">
                          <a:latin typeface="Cambria Math"/>
                        </a:rPr>
                        <m:t>≔</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𝑆𝑜𝑙𝑤</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𝜃</m:t>
                          </m:r>
                          <m:r>
                            <a:rPr lang="en-US" i="1">
                              <a:latin typeface="Cambria Math"/>
                            </a:rPr>
                            <m:t>=0.6,</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𝑔𝑟𝑒𝑒𝑛</m:t>
                          </m:r>
                          <m:r>
                            <a:rPr lang="en-US" i="1">
                              <a:latin typeface="Cambria Math"/>
                            </a:rPr>
                            <m:t> </m:t>
                          </m:r>
                        </m:e>
                      </m:d>
                      <m:r>
                        <a:rPr lang="en-US" i="1">
                          <a:latin typeface="Cambria Math"/>
                        </a:rPr>
                        <m:t>;</m:t>
                      </m:r>
                    </m:oMath>
                  </m:oMathPara>
                </a14:m>
                <a:endParaRPr lang="en-US" dirty="0"/>
              </a:p>
              <a:p>
                <a14:m>
                  <m:oMath xmlns:m="http://schemas.openxmlformats.org/officeDocument/2006/math">
                    <m:r>
                      <a:rPr lang="en-US" i="1">
                        <a:latin typeface="Cambria Math"/>
                      </a:rPr>
                      <m:t>𝑤</m:t>
                    </m:r>
                    <m:r>
                      <a:rPr lang="en-US" i="1">
                        <a:latin typeface="Cambria Math"/>
                      </a:rPr>
                      <m:t>[4]≔</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𝑆𝑜𝑙𝑤</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𝜃</m:t>
                        </m:r>
                        <m:r>
                          <a:rPr lang="en-US" i="1">
                            <a:latin typeface="Cambria Math"/>
                          </a:rPr>
                          <m:t>=0.4,</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𝑝𝑢𝑟𝑝𝑙𝑒</m:t>
                        </m:r>
                        <m:r>
                          <a:rPr lang="en-US" i="1">
                            <a:latin typeface="Cambria Math"/>
                          </a:rPr>
                          <m:t> </m:t>
                        </m:r>
                      </m:e>
                    </m:d>
                  </m:oMath>
                </a14:m>
                <a:r>
                  <a:rPr lang="en-US" dirty="0"/>
                  <a:t>;</a:t>
                </a:r>
              </a:p>
              <a:p>
                <a:pPr/>
                <a14:m>
                  <m:oMathPara xmlns:m="http://schemas.openxmlformats.org/officeDocument/2006/math">
                    <m:oMathParaPr>
                      <m:jc m:val="centerGroup"/>
                    </m:oMathParaPr>
                    <m:oMath xmlns:m="http://schemas.openxmlformats.org/officeDocument/2006/math">
                      <m:r>
                        <a:rPr lang="en-US" i="1">
                          <a:latin typeface="Cambria Math"/>
                        </a:rPr>
                        <m:t>𝑤</m:t>
                      </m:r>
                      <m:d>
                        <m:dPr>
                          <m:begChr m:val="["/>
                          <m:endChr m:val="]"/>
                          <m:ctrlPr>
                            <a:rPr lang="en-US" i="1">
                              <a:latin typeface="Cambria Math" panose="02040503050406030204" pitchFamily="18" charset="0"/>
                            </a:rPr>
                          </m:ctrlPr>
                        </m:dPr>
                        <m:e>
                          <m:r>
                            <a:rPr lang="en-US" i="1">
                              <a:latin typeface="Cambria Math"/>
                            </a:rPr>
                            <m:t>5</m:t>
                          </m:r>
                        </m:e>
                      </m:d>
                      <m:r>
                        <a:rPr lang="en-US" i="1">
                          <a:latin typeface="Cambria Math"/>
                        </a:rPr>
                        <m:t>≔</m:t>
                      </m:r>
                      <m:r>
                        <a:rPr lang="en-US" i="1">
                          <a:latin typeface="Cambria Math"/>
                        </a:rPr>
                        <m:t>𝑝𝑙𝑜𝑡</m:t>
                      </m:r>
                      <m:r>
                        <a:rPr lang="en-US" i="1">
                          <a:latin typeface="Cambria Math"/>
                        </a:rPr>
                        <m:t>3</m:t>
                      </m:r>
                      <m:r>
                        <a:rPr lang="en-US" i="1">
                          <a:latin typeface="Cambria Math"/>
                        </a:rPr>
                        <m:t>𝑑</m:t>
                      </m:r>
                      <m:d>
                        <m:dPr>
                          <m:ctrlPr>
                            <a:rPr lang="en-US" i="1">
                              <a:latin typeface="Cambria Math" panose="02040503050406030204" pitchFamily="18" charset="0"/>
                            </a:rPr>
                          </m:ctrlPr>
                        </m:dPr>
                        <m:e>
                          <m:r>
                            <a:rPr lang="en-US" i="1">
                              <a:latin typeface="Cambria Math"/>
                            </a:rPr>
                            <m:t>𝑆𝑜𝑙𝑤</m:t>
                          </m:r>
                          <m:r>
                            <a:rPr lang="en-US" i="1">
                              <a:latin typeface="Cambria Math"/>
                            </a:rPr>
                            <m:t>, </m:t>
                          </m:r>
                          <m:r>
                            <a:rPr lang="en-US" i="1">
                              <a:latin typeface="Cambria Math"/>
                            </a:rPr>
                            <m:t>𝑥</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m:t>
                          </m:r>
                          <m:r>
                            <a:rPr lang="en-US" i="1">
                              <a:latin typeface="Cambria Math"/>
                            </a:rPr>
                            <m:t>𝑦</m:t>
                          </m:r>
                          <m:r>
                            <a:rPr lang="en-US" i="1">
                              <a:latin typeface="Cambria Math"/>
                            </a:rPr>
                            <m:t>=−</m:t>
                          </m:r>
                          <m:r>
                            <a:rPr lang="en-US" i="1">
                              <a:latin typeface="Cambria Math"/>
                            </a:rPr>
                            <m:t>𝜋</m:t>
                          </m:r>
                          <m:r>
                            <a:rPr lang="en-US" i="1">
                              <a:latin typeface="Cambria Math"/>
                            </a:rPr>
                            <m:t>…</m:t>
                          </m:r>
                          <m:r>
                            <a:rPr lang="en-US" i="1">
                              <a:latin typeface="Cambria Math"/>
                            </a:rPr>
                            <m:t>𝜋</m:t>
                          </m:r>
                          <m:r>
                            <a:rPr lang="en-US" i="1">
                              <a:latin typeface="Cambria Math"/>
                            </a:rPr>
                            <m:t>, </m:t>
                          </m:r>
                          <m:r>
                            <a:rPr lang="en-US" i="1">
                              <a:latin typeface="Cambria Math"/>
                            </a:rPr>
                            <m:t>𝜃</m:t>
                          </m:r>
                          <m:r>
                            <a:rPr lang="en-US" i="1">
                              <a:latin typeface="Cambria Math"/>
                            </a:rPr>
                            <m:t>=0.2,</m:t>
                          </m:r>
                          <m:r>
                            <a:rPr lang="en-US" i="1">
                              <a:latin typeface="Cambria Math"/>
                            </a:rPr>
                            <m:t>𝑔𝑟𝑖𝑑</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100, 100</m:t>
                              </m:r>
                            </m:e>
                          </m:d>
                          <m:r>
                            <a:rPr lang="en-US" i="1">
                              <a:latin typeface="Cambria Math"/>
                            </a:rPr>
                            <m:t>, </m:t>
                          </m:r>
                          <m:r>
                            <a:rPr lang="en-US" i="1">
                              <a:latin typeface="Cambria Math"/>
                            </a:rPr>
                            <m:t>𝑐𝑜𝑙𝑜𝑟</m:t>
                          </m:r>
                          <m:r>
                            <a:rPr lang="en-US" i="1">
                              <a:latin typeface="Cambria Math"/>
                            </a:rPr>
                            <m:t>=</m:t>
                          </m:r>
                          <m:r>
                            <a:rPr lang="en-US" i="1">
                              <a:latin typeface="Cambria Math"/>
                            </a:rPr>
                            <m:t>𝑦𝑒𝑙𝑙𝑜𝑤</m:t>
                          </m:r>
                          <m:r>
                            <a:rPr lang="en-US" i="1">
                              <a:latin typeface="Cambria Math"/>
                            </a:rPr>
                            <m:t> </m:t>
                          </m:r>
                        </m:e>
                      </m:d>
                      <m:r>
                        <a:rPr lang="en-US" i="1">
                          <a:latin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𝑝𝑙𝑜𝑡𝑠</m:t>
                      </m:r>
                      <m:r>
                        <a:rPr lang="en-US" i="1">
                          <a:latin typeface="Cambria Math"/>
                        </a:rPr>
                        <m:t>≔</m:t>
                      </m:r>
                      <m:r>
                        <a:rPr lang="en-US" i="1">
                          <a:latin typeface="Cambria Math"/>
                        </a:rPr>
                        <m:t>𝑑𝑖𝑠𝑝𝑙𝑎𝑦</m:t>
                      </m:r>
                      <m:d>
                        <m:dPr>
                          <m:ctrlPr>
                            <a:rPr lang="en-US" i="1">
                              <a:latin typeface="Cambria Math" panose="02040503050406030204" pitchFamily="18" charset="0"/>
                            </a:rPr>
                          </m:ctrlPr>
                        </m:dPr>
                        <m:e>
                          <m:r>
                            <a:rPr lang="en-US" i="1">
                              <a:latin typeface="Cambria Math"/>
                            </a:rPr>
                            <m:t>𝑤</m:t>
                          </m:r>
                          <m:d>
                            <m:dPr>
                              <m:begChr m:val="["/>
                              <m:endChr m:val="]"/>
                              <m:ctrlPr>
                                <a:rPr lang="en-US" i="1">
                                  <a:latin typeface="Cambria Math" panose="02040503050406030204" pitchFamily="18" charset="0"/>
                                </a:rPr>
                              </m:ctrlPr>
                            </m:dPr>
                            <m:e>
                              <m:r>
                                <a:rPr lang="en-US" i="1">
                                  <a:latin typeface="Cambria Math"/>
                                </a:rPr>
                                <m:t>1</m:t>
                              </m:r>
                            </m:e>
                          </m:d>
                          <m:r>
                            <a:rPr lang="en-US" i="1">
                              <a:latin typeface="Cambria Math"/>
                            </a:rPr>
                            <m:t>, </m:t>
                          </m:r>
                          <m:r>
                            <a:rPr lang="en-US" i="1">
                              <a:latin typeface="Cambria Math"/>
                            </a:rPr>
                            <m:t>𝑤</m:t>
                          </m:r>
                          <m:d>
                            <m:dPr>
                              <m:begChr m:val="["/>
                              <m:endChr m:val="]"/>
                              <m:ctrlPr>
                                <a:rPr lang="en-US" i="1">
                                  <a:latin typeface="Cambria Math" panose="02040503050406030204" pitchFamily="18" charset="0"/>
                                </a:rPr>
                              </m:ctrlPr>
                            </m:dPr>
                            <m:e>
                              <m:r>
                                <a:rPr lang="en-US" i="1">
                                  <a:latin typeface="Cambria Math"/>
                                </a:rPr>
                                <m:t>2</m:t>
                              </m:r>
                            </m:e>
                          </m:d>
                          <m:r>
                            <a:rPr lang="en-US" i="1">
                              <a:latin typeface="Cambria Math"/>
                            </a:rPr>
                            <m:t>, </m:t>
                          </m:r>
                          <m:r>
                            <a:rPr lang="en-US" i="1">
                              <a:latin typeface="Cambria Math"/>
                            </a:rPr>
                            <m:t>𝑤</m:t>
                          </m:r>
                          <m:d>
                            <m:dPr>
                              <m:begChr m:val="["/>
                              <m:endChr m:val="]"/>
                              <m:ctrlPr>
                                <a:rPr lang="en-US" i="1">
                                  <a:latin typeface="Cambria Math" panose="02040503050406030204" pitchFamily="18" charset="0"/>
                                </a:rPr>
                              </m:ctrlPr>
                            </m:dPr>
                            <m:e>
                              <m:r>
                                <a:rPr lang="en-US" i="1">
                                  <a:latin typeface="Cambria Math"/>
                                </a:rPr>
                                <m:t>3</m:t>
                              </m:r>
                            </m:e>
                          </m:d>
                          <m:r>
                            <a:rPr lang="en-US" i="1">
                              <a:latin typeface="Cambria Math"/>
                            </a:rPr>
                            <m:t>,</m:t>
                          </m:r>
                          <m:r>
                            <a:rPr lang="en-US" i="1">
                              <a:latin typeface="Cambria Math"/>
                            </a:rPr>
                            <m:t>𝑤</m:t>
                          </m:r>
                          <m:d>
                            <m:dPr>
                              <m:begChr m:val="["/>
                              <m:endChr m:val="]"/>
                              <m:ctrlPr>
                                <a:rPr lang="en-US" i="1">
                                  <a:latin typeface="Cambria Math" panose="02040503050406030204" pitchFamily="18" charset="0"/>
                                </a:rPr>
                              </m:ctrlPr>
                            </m:dPr>
                            <m:e>
                              <m:r>
                                <a:rPr lang="en-US" i="1">
                                  <a:latin typeface="Cambria Math"/>
                                </a:rPr>
                                <m:t>4</m:t>
                              </m:r>
                            </m:e>
                          </m:d>
                          <m:r>
                            <a:rPr lang="en-US" i="1">
                              <a:latin typeface="Cambria Math"/>
                            </a:rPr>
                            <m:t>,</m:t>
                          </m:r>
                          <m:r>
                            <a:rPr lang="en-US" i="1">
                              <a:latin typeface="Cambria Math"/>
                            </a:rPr>
                            <m:t>𝑤</m:t>
                          </m:r>
                          <m:d>
                            <m:dPr>
                              <m:begChr m:val="["/>
                              <m:endChr m:val="]"/>
                              <m:ctrlPr>
                                <a:rPr lang="en-US" i="1">
                                  <a:latin typeface="Cambria Math" panose="02040503050406030204" pitchFamily="18" charset="0"/>
                                </a:rPr>
                              </m:ctrlPr>
                            </m:dPr>
                            <m:e>
                              <m:r>
                                <a:rPr lang="en-US" i="1">
                                  <a:latin typeface="Cambria Math"/>
                                </a:rPr>
                                <m:t>5</m:t>
                              </m:r>
                            </m:e>
                          </m:d>
                        </m:e>
                      </m:d>
                      <m:r>
                        <a:rPr lang="en-US" i="1">
                          <a:latin typeface="Cambria Math"/>
                        </a:rPr>
                        <m:t>;</m:t>
                      </m:r>
                    </m:oMath>
                  </m:oMathPara>
                </a14:m>
                <a:endParaRPr lang="en-US" dirty="0"/>
              </a:p>
              <a:p>
                <a:r>
                  <a:rPr lang="en-US" b="1" dirty="0"/>
                  <a:t>Output: See graphs and Appendix</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72955" y="128019"/>
                <a:ext cx="11327642" cy="6463308"/>
              </a:xfrm>
              <a:prstGeom prst="rect">
                <a:avLst/>
              </a:prstGeom>
              <a:blipFill rotWithShape="1">
                <a:blip r:embed="rId2"/>
                <a:stretch>
                  <a:fillRect l="-484" t="-472" b="-566"/>
                </a:stretch>
              </a:blipFill>
            </p:spPr>
            <p:txBody>
              <a:bodyPr/>
              <a:lstStyle/>
              <a:p>
                <a:r>
                  <a:rPr lang="en-US">
                    <a:noFill/>
                  </a:rPr>
                  <a:t> </a:t>
                </a:r>
              </a:p>
            </p:txBody>
          </p:sp>
        </mc:Fallback>
      </mc:AlternateContent>
    </p:spTree>
    <p:extLst>
      <p:ext uri="{BB962C8B-B14F-4D97-AF65-F5344CB8AC3E}">
        <p14:creationId xmlns:p14="http://schemas.microsoft.com/office/powerpoint/2010/main" val="194296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6728" y="222862"/>
                <a:ext cx="11136573" cy="6836872"/>
              </a:xfrm>
              <a:prstGeom prst="rect">
                <a:avLst/>
              </a:prstGeom>
            </p:spPr>
            <p:txBody>
              <a:bodyPr wrap="square">
                <a:spAutoFit/>
              </a:bodyPr>
              <a:lstStyle/>
              <a:p>
                <a:pPr lvl="0" algn="ctr"/>
                <a:r>
                  <a:rPr lang="en-US" sz="2400" b="1" dirty="0">
                    <a:solidFill>
                      <a:srgbClr val="FF0000"/>
                    </a:solidFill>
                    <a:highlight>
                      <a:srgbClr val="FFFF00"/>
                    </a:highlight>
                  </a:rPr>
                  <a:t>NUMERICAL IMPLEMENTATION</a:t>
                </a:r>
                <a:endParaRPr lang="en-US" sz="2400" dirty="0">
                  <a:solidFill>
                    <a:srgbClr val="FF0000"/>
                  </a:solidFill>
                  <a:highlight>
                    <a:srgbClr val="FFFF00"/>
                  </a:highlight>
                </a:endParaRPr>
              </a:p>
              <a:p>
                <a:r>
                  <a:rPr lang="en-US" sz="2000" b="1" dirty="0">
                    <a:solidFill>
                      <a:srgbClr val="FF0000"/>
                    </a:solidFill>
                  </a:rPr>
                  <a:t>PROBLEM 1</a:t>
                </a:r>
                <a:r>
                  <a:rPr lang="en-US" sz="2000" b="1" dirty="0"/>
                  <a:t>.   </a:t>
                </a:r>
                <a:r>
                  <a:rPr lang="en-US" sz="2000" b="1" dirty="0">
                    <a:solidFill>
                      <a:srgbClr val="002060"/>
                    </a:solidFill>
                  </a:rPr>
                  <a:t>We consider two-dimensional non-linear system of the time-fraction partial differential equations of the form: [8,9,19,20].</a:t>
                </a:r>
              </a:p>
              <a:p>
                <a:r>
                  <a:rPr lang="en-US" sz="2000" dirty="0"/>
                  <a:t>                                                  </a:t>
                </a:r>
                <a14:m>
                  <m:oMath xmlns:m="http://schemas.openxmlformats.org/officeDocument/2006/math">
                    <m:d>
                      <m:dPr>
                        <m:begChr m:val="{"/>
                        <m:endChr m:val=""/>
                        <m:ctrlPr>
                          <a:rPr lang="en-US" sz="2000" b="1" i="1">
                            <a:latin typeface="Cambria Math" panose="02040503050406030204" pitchFamily="18" charset="0"/>
                          </a:rPr>
                        </m:ctrlPr>
                      </m:dPr>
                      <m:e>
                        <m:eqArr>
                          <m:eqArrPr>
                            <m:ctrlPr>
                              <a:rPr lang="en-US" sz="2000" b="1" i="1">
                                <a:latin typeface="Cambria Math" panose="02040503050406030204" pitchFamily="18" charset="0"/>
                              </a:rPr>
                            </m:ctrlPr>
                          </m:eqArrPr>
                          <m:e>
                            <m:sSubSup>
                              <m:sSubSupPr>
                                <m:ctrlPr>
                                  <a:rPr lang="en-US" sz="2000" b="1" i="1">
                                    <a:latin typeface="Cambria Math" panose="02040503050406030204" pitchFamily="18" charset="0"/>
                                  </a:rPr>
                                </m:ctrlPr>
                              </m:sSubSupPr>
                              <m:e>
                                <m:r>
                                  <a:rPr lang="en-US" sz="2000" b="1" i="1">
                                    <a:latin typeface="Cambria Math" panose="02040503050406030204" pitchFamily="18" charset="0"/>
                                  </a:rPr>
                                  <m:t>𝑫</m:t>
                                </m:r>
                              </m:e>
                              <m:sub>
                                <m:r>
                                  <a:rPr lang="en-US" sz="2000" b="1" i="1">
                                    <a:latin typeface="Cambria Math" panose="02040503050406030204" pitchFamily="18" charset="0"/>
                                  </a:rPr>
                                  <m:t>𝒕</m:t>
                                </m:r>
                              </m:sub>
                              <m:sup>
                                <m:r>
                                  <a:rPr lang="en-US" sz="2000" b="1" i="1">
                                    <a:latin typeface="Cambria Math" panose="02040503050406030204" pitchFamily="18" charset="0"/>
                                  </a:rPr>
                                  <m:t>𝜶</m:t>
                                </m:r>
                              </m:sup>
                            </m:sSubSup>
                            <m:r>
                              <a:rPr lang="en-US" sz="2000" b="1" i="1">
                                <a:latin typeface="Cambria Math" panose="02040503050406030204" pitchFamily="18" charset="0"/>
                              </a:rPr>
                              <m:t>𝒖</m:t>
                            </m:r>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𝒙</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𝒚</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𝒚</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𝒙</m:t>
                                </m:r>
                              </m:sub>
                            </m:sSub>
                            <m:r>
                              <a:rPr lang="en-US" sz="2000" b="1" i="1">
                                <a:latin typeface="Cambria Math" panose="02040503050406030204" pitchFamily="18" charset="0"/>
                              </a:rPr>
                              <m:t>=−</m:t>
                            </m:r>
                            <m:r>
                              <a:rPr lang="en-US" sz="2000" b="1" i="1">
                                <a:latin typeface="Cambria Math" panose="02040503050406030204" pitchFamily="18" charset="0"/>
                              </a:rPr>
                              <m:t>𝒖</m:t>
                            </m:r>
                          </m:e>
                          <m:e>
                            <m:sSubSup>
                              <m:sSubSupPr>
                                <m:ctrlPr>
                                  <a:rPr lang="en-US" sz="2000" b="1" i="1">
                                    <a:latin typeface="Cambria Math" panose="02040503050406030204" pitchFamily="18" charset="0"/>
                                  </a:rPr>
                                </m:ctrlPr>
                              </m:sSubSupPr>
                              <m:e>
                                <m:r>
                                  <a:rPr lang="en-US" sz="2000" b="1" i="1">
                                    <a:latin typeface="Cambria Math" panose="02040503050406030204" pitchFamily="18" charset="0"/>
                                  </a:rPr>
                                  <m:t>𝑫</m:t>
                                </m:r>
                              </m:e>
                              <m:sub>
                                <m:r>
                                  <a:rPr lang="en-US" sz="2000" b="1" i="1">
                                    <a:latin typeface="Cambria Math" panose="02040503050406030204" pitchFamily="18" charset="0"/>
                                  </a:rPr>
                                  <m:t>𝒕</m:t>
                                </m:r>
                              </m:sub>
                              <m:sup>
                                <m:r>
                                  <a:rPr lang="en-US" sz="2000" b="1" i="1">
                                    <a:latin typeface="Cambria Math" panose="02040503050406030204" pitchFamily="18" charset="0"/>
                                  </a:rPr>
                                  <m:t>𝜷</m:t>
                                </m:r>
                              </m:sup>
                            </m:sSubSup>
                            <m:r>
                              <a:rPr lang="en-US" sz="2000" b="1" i="1">
                                <a:latin typeface="Cambria Math" panose="02040503050406030204" pitchFamily="18" charset="0"/>
                              </a:rPr>
                              <m:t>𝒗</m:t>
                            </m:r>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𝒖</m:t>
                                </m:r>
                              </m:e>
                              <m:sub>
                                <m:r>
                                  <a:rPr lang="en-US" sz="2000" b="1" i="1">
                                    <a:latin typeface="Cambria Math" panose="02040503050406030204" pitchFamily="18" charset="0"/>
                                  </a:rPr>
                                  <m:t>𝒙</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𝒚</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𝒖</m:t>
                                </m:r>
                              </m:e>
                              <m:sub>
                                <m:r>
                                  <a:rPr lang="en-US" sz="2000" b="1" i="1">
                                    <a:latin typeface="Cambria Math" panose="02040503050406030204" pitchFamily="18" charset="0"/>
                                  </a:rPr>
                                  <m:t>𝒚</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𝒘</m:t>
                                </m:r>
                              </m:e>
                              <m:sub>
                                <m:r>
                                  <a:rPr lang="en-US" sz="2000" b="1" i="1">
                                    <a:latin typeface="Cambria Math" panose="02040503050406030204" pitchFamily="18" charset="0"/>
                                  </a:rPr>
                                  <m:t>𝒙</m:t>
                                </m:r>
                              </m:sub>
                            </m:sSub>
                            <m:r>
                              <a:rPr lang="en-US" sz="2000" b="1" i="1">
                                <a:latin typeface="Cambria Math" panose="02040503050406030204" pitchFamily="18" charset="0"/>
                              </a:rPr>
                              <m:t>=</m:t>
                            </m:r>
                            <m:r>
                              <a:rPr lang="en-US" sz="2000" b="1" i="1">
                                <a:latin typeface="Cambria Math" panose="02040503050406030204" pitchFamily="18" charset="0"/>
                              </a:rPr>
                              <m:t>𝒗</m:t>
                            </m:r>
                          </m:e>
                          <m:e>
                            <m:sSubSup>
                              <m:sSubSupPr>
                                <m:ctrlPr>
                                  <a:rPr lang="en-US" sz="2000" b="1" i="1">
                                    <a:latin typeface="Cambria Math" panose="02040503050406030204" pitchFamily="18" charset="0"/>
                                  </a:rPr>
                                </m:ctrlPr>
                              </m:sSubSupPr>
                              <m:e>
                                <m:r>
                                  <a:rPr lang="en-US" sz="2000" b="1" i="1">
                                    <a:latin typeface="Cambria Math" panose="02040503050406030204" pitchFamily="18" charset="0"/>
                                  </a:rPr>
                                  <m:t>𝑫</m:t>
                                </m:r>
                              </m:e>
                              <m:sub>
                                <m:r>
                                  <a:rPr lang="en-US" sz="2000" b="1" i="1">
                                    <a:latin typeface="Cambria Math" panose="02040503050406030204" pitchFamily="18" charset="0"/>
                                  </a:rPr>
                                  <m:t>𝒕</m:t>
                                </m:r>
                              </m:sub>
                              <m:sup>
                                <m:r>
                                  <a:rPr lang="en-US" sz="2000" b="1" i="1">
                                    <a:latin typeface="Cambria Math" panose="02040503050406030204" pitchFamily="18" charset="0"/>
                                  </a:rPr>
                                  <m:t>𝜽</m:t>
                                </m:r>
                              </m:sup>
                            </m:sSubSup>
                            <m:r>
                              <a:rPr lang="en-US" sz="2000" b="1" i="1">
                                <a:latin typeface="Cambria Math" panose="02040503050406030204" pitchFamily="18" charset="0"/>
                              </a:rPr>
                              <m:t>𝒘</m:t>
                            </m:r>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𝒖</m:t>
                                </m:r>
                              </m:e>
                              <m:sub>
                                <m:r>
                                  <a:rPr lang="en-US" sz="2000" b="1" i="1">
                                    <a:latin typeface="Cambria Math" panose="02040503050406030204" pitchFamily="18" charset="0"/>
                                  </a:rPr>
                                  <m:t>𝒙</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𝒚</m:t>
                                </m:r>
                              </m:sub>
                            </m:sSub>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𝒖</m:t>
                                </m:r>
                              </m:e>
                              <m:sub>
                                <m:r>
                                  <a:rPr lang="en-US" sz="2000" b="1" i="1">
                                    <a:latin typeface="Cambria Math" panose="02040503050406030204" pitchFamily="18" charset="0"/>
                                  </a:rPr>
                                  <m:t>𝒚</m:t>
                                </m:r>
                              </m:sub>
                            </m:sSub>
                            <m:sSub>
                              <m:sSubPr>
                                <m:ctrlPr>
                                  <a:rPr lang="en-US" sz="2000" b="1" i="1">
                                    <a:latin typeface="Cambria Math" panose="02040503050406030204" pitchFamily="18" charset="0"/>
                                  </a:rPr>
                                </m:ctrlPr>
                              </m:sSubPr>
                              <m:e>
                                <m:r>
                                  <a:rPr lang="en-US" sz="2000" b="1" i="1">
                                    <a:latin typeface="Cambria Math" panose="02040503050406030204" pitchFamily="18" charset="0"/>
                                  </a:rPr>
                                  <m:t>𝒗</m:t>
                                </m:r>
                              </m:e>
                              <m:sub>
                                <m:r>
                                  <a:rPr lang="en-US" sz="2000" b="1" i="1">
                                    <a:latin typeface="Cambria Math" panose="02040503050406030204" pitchFamily="18" charset="0"/>
                                  </a:rPr>
                                  <m:t>𝒙</m:t>
                                </m:r>
                              </m:sub>
                            </m:sSub>
                            <m:r>
                              <a:rPr lang="en-US" sz="2000" b="1" i="1">
                                <a:latin typeface="Cambria Math" panose="02040503050406030204" pitchFamily="18" charset="0"/>
                              </a:rPr>
                              <m:t>=</m:t>
                            </m:r>
                            <m:r>
                              <a:rPr lang="en-US" sz="2000" b="1" i="1">
                                <a:latin typeface="Cambria Math" panose="02040503050406030204" pitchFamily="18" charset="0"/>
                              </a:rPr>
                              <m:t>𝒘</m:t>
                            </m:r>
                          </m:e>
                        </m:eqArr>
                      </m:e>
                    </m:d>
                    <m:r>
                      <a:rPr lang="en-US" sz="2000" b="1" i="1">
                        <a:latin typeface="Cambria Math" panose="02040503050406030204" pitchFamily="18" charset="0"/>
                      </a:rPr>
                      <m:t>                                                                                     </m:t>
                    </m:r>
                    <m:r>
                      <a:rPr lang="en-GB" sz="2000" b="1" i="1" smtClean="0">
                        <a:latin typeface="Cambria Math" panose="02040503050406030204" pitchFamily="18" charset="0"/>
                      </a:rPr>
                      <m:t>   </m:t>
                    </m:r>
                    <m:r>
                      <a:rPr lang="en-US" sz="2000" b="1" i="1">
                        <a:latin typeface="Cambria Math" panose="02040503050406030204" pitchFamily="18" charset="0"/>
                      </a:rPr>
                      <m:t>  (</m:t>
                    </m:r>
                    <m:r>
                      <a:rPr lang="en-US" sz="2000" b="1" i="1">
                        <a:latin typeface="Cambria Math" panose="02040503050406030204" pitchFamily="18" charset="0"/>
                      </a:rPr>
                      <m:t>𝟕</m:t>
                    </m:r>
                    <m:r>
                      <a:rPr lang="en-US" sz="2000" b="1" i="1">
                        <a:latin typeface="Cambria Math" panose="02040503050406030204" pitchFamily="18" charset="0"/>
                      </a:rPr>
                      <m:t>)</m:t>
                    </m:r>
                  </m:oMath>
                </a14:m>
                <a:endParaRPr lang="en-US" sz="2000" b="1" dirty="0">
                  <a:latin typeface="Arial Black" panose="020B0A04020102020204" pitchFamily="34" charset="0"/>
                </a:endParaRPr>
              </a:p>
              <a:p>
                <a:r>
                  <a:rPr lang="en-US" sz="2000" b="1" dirty="0">
                    <a:latin typeface="Arial Black" panose="020B0A04020102020204" pitchFamily="34" charset="0"/>
                  </a:rPr>
                  <a:t> </a:t>
                </a:r>
              </a:p>
              <a:p>
                <a:r>
                  <a:rPr lang="en-US" sz="2000" b="1" dirty="0">
                    <a:solidFill>
                      <a:srgbClr val="002060"/>
                    </a:solidFill>
                    <a:latin typeface="Arial Black" panose="020B0A04020102020204" pitchFamily="34" charset="0"/>
                  </a:rPr>
                  <a:t>subject to initial condition          </a:t>
                </a:r>
                <a14:m>
                  <m:oMath xmlns:m="http://schemas.openxmlformats.org/officeDocument/2006/math">
                    <m:d>
                      <m:dPr>
                        <m:begChr m:val="{"/>
                        <m:endChr m:val=""/>
                        <m:ctrlPr>
                          <a:rPr lang="en-US" sz="2000" b="1" i="1">
                            <a:latin typeface="Cambria Math" panose="02040503050406030204" pitchFamily="18" charset="0"/>
                          </a:rPr>
                        </m:ctrlPr>
                      </m:dPr>
                      <m:e>
                        <m:eqArr>
                          <m:eqArrPr>
                            <m:ctrlPr>
                              <a:rPr lang="en-US" sz="2000" b="1" i="1">
                                <a:latin typeface="Cambria Math" panose="02040503050406030204" pitchFamily="18" charset="0"/>
                              </a:rPr>
                            </m:ctrlPr>
                          </m:eqArrPr>
                          <m:e>
                            <m:r>
                              <a:rPr lang="en-US" sz="2000" b="1" i="1">
                                <a:latin typeface="Cambria Math" panose="02040503050406030204" pitchFamily="18" charset="0"/>
                              </a:rPr>
                              <m:t>𝒖</m:t>
                            </m:r>
                            <m:d>
                              <m:dPr>
                                <m:ctrlPr>
                                  <a:rPr lang="en-US" sz="2000" b="1" i="1">
                                    <a:latin typeface="Cambria Math" panose="02040503050406030204" pitchFamily="18" charset="0"/>
                                  </a:rPr>
                                </m:ctrlPr>
                              </m:dPr>
                              <m:e>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𝟎</m:t>
                                </m:r>
                              </m:e>
                            </m:d>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sup>
                            </m:sSup>
                          </m:e>
                          <m:e>
                            <m:r>
                              <a:rPr lang="en-US" sz="2000" b="1" i="1">
                                <a:latin typeface="Cambria Math" panose="02040503050406030204" pitchFamily="18" charset="0"/>
                              </a:rPr>
                              <m:t>𝒗</m:t>
                            </m:r>
                            <m:d>
                              <m:dPr>
                                <m:ctrlPr>
                                  <a:rPr lang="en-US" sz="2000" b="1" i="1">
                                    <a:latin typeface="Cambria Math" panose="02040503050406030204" pitchFamily="18" charset="0"/>
                                  </a:rPr>
                                </m:ctrlPr>
                              </m:dPr>
                              <m:e>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𝟎</m:t>
                                </m:r>
                              </m:e>
                            </m:d>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sup>
                            </m:sSup>
                          </m:e>
                          <m:e>
                            <m:r>
                              <a:rPr lang="en-US" sz="2000" b="1" i="1">
                                <a:latin typeface="Cambria Math" panose="02040503050406030204" pitchFamily="18" charset="0"/>
                              </a:rPr>
                              <m:t>𝒘</m:t>
                            </m:r>
                            <m:d>
                              <m:dPr>
                                <m:ctrlPr>
                                  <a:rPr lang="en-US" sz="2000" b="1" i="1">
                                    <a:latin typeface="Cambria Math" panose="02040503050406030204" pitchFamily="18" charset="0"/>
                                  </a:rPr>
                                </m:ctrlPr>
                              </m:dPr>
                              <m:e>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𝟎</m:t>
                                </m:r>
                              </m:e>
                            </m:d>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r>
                                  <a:rPr lang="en-US" sz="2000" b="1" i="1">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sup>
                            </m:sSup>
                          </m:e>
                        </m:eqArr>
                      </m:e>
                    </m:d>
                    <m:r>
                      <a:rPr lang="en-US" sz="2000" b="1" i="1">
                        <a:latin typeface="Cambria Math" panose="02040503050406030204" pitchFamily="18" charset="0"/>
                      </a:rPr>
                      <m:t>                                                                                                          (</m:t>
                    </m:r>
                    <m:r>
                      <a:rPr lang="en-US" sz="2000" b="1" i="1">
                        <a:latin typeface="Cambria Math" panose="02040503050406030204" pitchFamily="18" charset="0"/>
                      </a:rPr>
                      <m:t>𝟖</m:t>
                    </m:r>
                    <m:r>
                      <a:rPr lang="en-US" sz="2000" b="1" i="1">
                        <a:latin typeface="Cambria Math" panose="02040503050406030204" pitchFamily="18" charset="0"/>
                      </a:rPr>
                      <m:t>)</m:t>
                    </m:r>
                  </m:oMath>
                </a14:m>
                <a:endParaRPr lang="en-US" sz="2000" b="1" dirty="0">
                  <a:latin typeface="Arial Black" panose="020B0A04020102020204" pitchFamily="34" charset="0"/>
                </a:endParaRPr>
              </a:p>
              <a:p>
                <a:r>
                  <a:rPr lang="en-US" sz="2000" b="1" dirty="0">
                    <a:solidFill>
                      <a:srgbClr val="002060"/>
                    </a:solidFill>
                    <a:latin typeface="Arial Black" panose="020B0A04020102020204" pitchFamily="34" charset="0"/>
                  </a:rPr>
                  <a:t>Exact solution is given when  </a:t>
                </a:r>
                <a14:m>
                  <m:oMath xmlns:m="http://schemas.openxmlformats.org/officeDocument/2006/math">
                    <m:r>
                      <a:rPr lang="en-US" sz="2000" b="1" i="1">
                        <a:solidFill>
                          <a:srgbClr val="002060"/>
                        </a:solidFill>
                        <a:latin typeface="Cambria Math" panose="02040503050406030204" pitchFamily="18" charset="0"/>
                      </a:rPr>
                      <m:t>𝜶</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𝜷</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𝜽</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𝟏</m:t>
                    </m:r>
                  </m:oMath>
                </a14:m>
                <a:endParaRPr lang="en-US" sz="2000" b="1" dirty="0">
                  <a:solidFill>
                    <a:srgbClr val="002060"/>
                  </a:solidFill>
                  <a:latin typeface="Arial Black" panose="020B0A04020102020204" pitchFamily="34" charset="0"/>
                </a:endParaRPr>
              </a:p>
              <a:p>
                <a:r>
                  <a:rPr lang="en-US" sz="2000" b="1" dirty="0">
                    <a:latin typeface="Arial Black" panose="020B0A04020102020204" pitchFamily="34" charset="0"/>
                  </a:rPr>
                  <a:t>                                            </a:t>
                </a:r>
                <a14:m>
                  <m:oMath xmlns:m="http://schemas.openxmlformats.org/officeDocument/2006/math">
                    <m:d>
                      <m:dPr>
                        <m:begChr m:val="{"/>
                        <m:endChr m:val=""/>
                        <m:ctrlPr>
                          <a:rPr lang="en-US" sz="2000" b="1" i="1">
                            <a:latin typeface="Cambria Math" panose="02040503050406030204" pitchFamily="18" charset="0"/>
                          </a:rPr>
                        </m:ctrlPr>
                      </m:dPr>
                      <m:e>
                        <m:eqArr>
                          <m:eqArrPr>
                            <m:ctrlPr>
                              <a:rPr lang="en-US" sz="2000" b="1" i="1">
                                <a:latin typeface="Cambria Math" panose="02040503050406030204" pitchFamily="18" charset="0"/>
                              </a:rPr>
                            </m:ctrlPr>
                          </m:eqArrPr>
                          <m:e>
                            <m:r>
                              <a:rPr lang="en-US" sz="2000" b="1" i="1">
                                <a:latin typeface="Cambria Math" panose="02040503050406030204" pitchFamily="18" charset="0"/>
                              </a:rPr>
                              <m:t>𝒖</m:t>
                            </m:r>
                            <m:d>
                              <m:dPr>
                                <m:ctrlPr>
                                  <a:rPr lang="en-US" sz="2000" b="1" i="1">
                                    <a:latin typeface="Cambria Math" panose="02040503050406030204" pitchFamily="18" charset="0"/>
                                  </a:rPr>
                                </m:ctrlPr>
                              </m:dPr>
                              <m:e>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𝒕</m:t>
                                </m:r>
                              </m:e>
                            </m:d>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𝒕</m:t>
                                </m:r>
                              </m:sup>
                            </m:sSup>
                          </m:e>
                          <m:e>
                            <m:r>
                              <a:rPr lang="en-US" sz="2000" b="1" i="1">
                                <a:latin typeface="Cambria Math" panose="02040503050406030204" pitchFamily="18" charset="0"/>
                              </a:rPr>
                              <m:t>𝒗</m:t>
                            </m:r>
                            <m:d>
                              <m:dPr>
                                <m:ctrlPr>
                                  <a:rPr lang="en-US" sz="2000" b="1" i="1">
                                    <a:latin typeface="Cambria Math" panose="02040503050406030204" pitchFamily="18" charset="0"/>
                                  </a:rPr>
                                </m:ctrlPr>
                              </m:dPr>
                              <m:e>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𝒕</m:t>
                                </m:r>
                              </m:e>
                            </m:d>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𝒕</m:t>
                                </m:r>
                              </m:sup>
                            </m:sSup>
                          </m:e>
                          <m:e>
                            <m:r>
                              <a:rPr lang="en-US" sz="2000" b="1" i="1">
                                <a:latin typeface="Cambria Math" panose="02040503050406030204" pitchFamily="18" charset="0"/>
                              </a:rPr>
                              <m:t>𝒘</m:t>
                            </m:r>
                            <m:d>
                              <m:dPr>
                                <m:ctrlPr>
                                  <a:rPr lang="en-US" sz="2000" b="1" i="1">
                                    <a:latin typeface="Cambria Math" panose="02040503050406030204" pitchFamily="18" charset="0"/>
                                  </a:rPr>
                                </m:ctrlPr>
                              </m:dPr>
                              <m:e>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𝒕</m:t>
                                </m:r>
                              </m:e>
                            </m:d>
                            <m:r>
                              <a:rPr lang="en-US" sz="2000" b="1" i="1">
                                <a:latin typeface="Cambria Math" panose="02040503050406030204" pitchFamily="18" charset="0"/>
                              </a:rPr>
                              <m:t>=</m:t>
                            </m:r>
                            <m:sSup>
                              <m:sSupPr>
                                <m:ctrlPr>
                                  <a:rPr lang="en-US" sz="2000" b="1" i="1">
                                    <a:latin typeface="Cambria Math" panose="02040503050406030204" pitchFamily="18" charset="0"/>
                                  </a:rPr>
                                </m:ctrlPr>
                              </m:sSupPr>
                              <m:e>
                                <m:r>
                                  <a:rPr lang="en-US" sz="2000" b="1" i="1">
                                    <a:latin typeface="Cambria Math" panose="02040503050406030204" pitchFamily="18" charset="0"/>
                                  </a:rPr>
                                  <m:t>𝒆</m:t>
                                </m:r>
                              </m:e>
                              <m:sup>
                                <m:r>
                                  <a:rPr lang="en-US" sz="2000" b="1" i="1">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rPr>
                                  <m:t>+</m:t>
                                </m:r>
                                <m:r>
                                  <a:rPr lang="en-US" sz="2000" b="1" i="1">
                                    <a:latin typeface="Cambria Math" panose="02040503050406030204" pitchFamily="18" charset="0"/>
                                  </a:rPr>
                                  <m:t>𝒚</m:t>
                                </m:r>
                                <m:r>
                                  <a:rPr lang="en-US" sz="2000" b="1" i="1">
                                    <a:latin typeface="Cambria Math" panose="02040503050406030204" pitchFamily="18" charset="0"/>
                                  </a:rPr>
                                  <m:t>+</m:t>
                                </m:r>
                                <m:r>
                                  <a:rPr lang="en-US" sz="2000" b="1" i="1">
                                    <a:latin typeface="Cambria Math" panose="02040503050406030204" pitchFamily="18" charset="0"/>
                                  </a:rPr>
                                  <m:t>𝒕</m:t>
                                </m:r>
                              </m:sup>
                            </m:sSup>
                          </m:e>
                        </m:eqArr>
                      </m:e>
                    </m:d>
                    <m:r>
                      <a:rPr lang="en-US" sz="2000" b="1" i="1">
                        <a:latin typeface="Cambria Math" panose="02040503050406030204" pitchFamily="18" charset="0"/>
                      </a:rPr>
                      <m:t>                                                                                                    </m:t>
                    </m:r>
                    <m:r>
                      <a:rPr lang="en-GB" sz="2000" b="1" i="1" smtClean="0">
                        <a:latin typeface="Cambria Math" panose="02040503050406030204" pitchFamily="18" charset="0"/>
                      </a:rPr>
                      <m:t> </m:t>
                    </m:r>
                    <m:r>
                      <a:rPr lang="en-US" sz="2000" b="1" i="1">
                        <a:latin typeface="Cambria Math" panose="02040503050406030204" pitchFamily="18" charset="0"/>
                      </a:rPr>
                      <m:t> (</m:t>
                    </m:r>
                    <m:r>
                      <a:rPr lang="en-US" sz="2000" b="1" i="1">
                        <a:latin typeface="Cambria Math" panose="02040503050406030204" pitchFamily="18" charset="0"/>
                      </a:rPr>
                      <m:t>𝟗</m:t>
                    </m:r>
                    <m:r>
                      <a:rPr lang="en-US" sz="2000" b="1" i="1">
                        <a:latin typeface="Cambria Math" panose="02040503050406030204" pitchFamily="18" charset="0"/>
                      </a:rPr>
                      <m:t>)</m:t>
                    </m:r>
                  </m:oMath>
                </a14:m>
                <a:endParaRPr lang="en-US" sz="2000" b="1" dirty="0">
                  <a:latin typeface="Arial Black" panose="020B0A04020102020204" pitchFamily="34" charset="0"/>
                </a:endParaRPr>
              </a:p>
              <a:p>
                <a:r>
                  <a:rPr lang="en-US" sz="2000" b="1" dirty="0">
                    <a:solidFill>
                      <a:srgbClr val="002060"/>
                    </a:solidFill>
                    <a:latin typeface="Arial Black" panose="020B0A04020102020204" pitchFamily="34" charset="0"/>
                  </a:rPr>
                  <a:t>The proposed algorithm was applied and the numerical solutions are presented in 2D and 3D plots Figures 1a, 1b, 1c, 1d, 1e, 1f and 1g.</a:t>
                </a:r>
              </a:p>
            </p:txBody>
          </p:sp>
        </mc:Choice>
        <mc:Fallback xmlns="">
          <p:sp>
            <p:nvSpPr>
              <p:cNvPr id="2" name="Rectangle 1"/>
              <p:cNvSpPr>
                <a:spLocks noRot="1" noChangeAspect="1" noMove="1" noResize="1" noEditPoints="1" noAdjustHandles="1" noChangeArrowheads="1" noChangeShapeType="1" noTextEdit="1"/>
              </p:cNvSpPr>
              <p:nvPr/>
            </p:nvSpPr>
            <p:spPr>
              <a:xfrm>
                <a:off x="436728" y="222862"/>
                <a:ext cx="11136573" cy="6836872"/>
              </a:xfrm>
              <a:prstGeom prst="rect">
                <a:avLst/>
              </a:prstGeom>
              <a:blipFill>
                <a:blip r:embed="rId2"/>
                <a:stretch>
                  <a:fillRect l="-602" t="-714" b="-1606"/>
                </a:stretch>
              </a:blipFill>
            </p:spPr>
            <p:txBody>
              <a:bodyPr/>
              <a:lstStyle/>
              <a:p>
                <a:r>
                  <a:rPr lang="en-GB">
                    <a:noFill/>
                  </a:rPr>
                  <a:t> </a:t>
                </a:r>
              </a:p>
            </p:txBody>
          </p:sp>
        </mc:Fallback>
      </mc:AlternateContent>
    </p:spTree>
    <p:extLst>
      <p:ext uri="{BB962C8B-B14F-4D97-AF65-F5344CB8AC3E}">
        <p14:creationId xmlns:p14="http://schemas.microsoft.com/office/powerpoint/2010/main" val="63075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257577" y="837126"/>
                <a:ext cx="12574972" cy="6682599"/>
              </a:xfrm>
              <a:prstGeom prst="rect">
                <a:avLst/>
              </a:prstGeom>
            </p:spPr>
            <p:txBody>
              <a:bodyPr wrap="square">
                <a:spAutoFit/>
              </a:bodyPr>
              <a:lstStyle/>
              <a:p>
                <a:r>
                  <a:rPr lang="en-US" sz="1400" b="1" dirty="0">
                    <a:solidFill>
                      <a:srgbClr val="002060"/>
                    </a:solidFill>
                    <a:highlight>
                      <a:srgbClr val="FFFF00"/>
                    </a:highlight>
                  </a:rPr>
                  <a:t>PROBLEM 2</a:t>
                </a:r>
                <a:r>
                  <a:rPr lang="en-US" sz="1400" b="1" dirty="0">
                    <a:solidFill>
                      <a:srgbClr val="002060"/>
                    </a:solidFill>
                  </a:rPr>
                  <a:t>. </a:t>
                </a:r>
                <a:endParaRPr lang="en-US" sz="1400" dirty="0">
                  <a:solidFill>
                    <a:srgbClr val="002060"/>
                  </a:solidFill>
                </a:endParaRPr>
              </a:p>
              <a:p>
                <a:r>
                  <a:rPr lang="en-US" sz="1400" dirty="0">
                    <a:solidFill>
                      <a:srgbClr val="002060"/>
                    </a:solidFill>
                    <a:latin typeface="Arial Black" panose="020B0A04020102020204" pitchFamily="34" charset="0"/>
                  </a:rPr>
                  <a:t>We consider one-dimensional homogenous linear system of the time-fraction partial differential equations the form [8,9,19,20].</a:t>
                </a: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                                                   </a:t>
                </a:r>
                <a14:m>
                  <m:oMath xmlns:m="http://schemas.openxmlformats.org/officeDocument/2006/math">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sSubSup>
                              <m:sSubSupPr>
                                <m:ctrlPr>
                                  <a:rPr lang="en-US" sz="1400" i="1">
                                    <a:solidFill>
                                      <a:srgbClr val="002060"/>
                                    </a:solidFill>
                                    <a:latin typeface="Cambria Math" panose="02040503050406030204" pitchFamily="18" charset="0"/>
                                  </a:rPr>
                                </m:ctrlPr>
                              </m:sSubSupPr>
                              <m:e>
                                <m:r>
                                  <a:rPr lang="en-US" sz="1400" i="1">
                                    <a:solidFill>
                                      <a:srgbClr val="002060"/>
                                    </a:solidFill>
                                    <a:latin typeface="Cambria Math" panose="02040503050406030204" pitchFamily="18" charset="0"/>
                                  </a:rPr>
                                  <m:t>𝐷</m:t>
                                </m:r>
                              </m:e>
                              <m:sub>
                                <m:r>
                                  <a:rPr lang="en-US" sz="1400" i="1">
                                    <a:solidFill>
                                      <a:srgbClr val="002060"/>
                                    </a:solidFill>
                                    <a:latin typeface="Cambria Math" panose="02040503050406030204" pitchFamily="18" charset="0"/>
                                  </a:rPr>
                                  <m:t>𝑡</m:t>
                                </m:r>
                              </m:sub>
                              <m:sup>
                                <m:r>
                                  <a:rPr lang="en-US" sz="1400" i="1">
                                    <a:solidFill>
                                      <a:srgbClr val="002060"/>
                                    </a:solidFill>
                                    <a:latin typeface="Cambria Math" panose="02040503050406030204" pitchFamily="18" charset="0"/>
                                  </a:rPr>
                                  <m:t>𝛼</m:t>
                                </m:r>
                              </m:sup>
                            </m:sSubSup>
                            <m:r>
                              <a:rPr lang="en-US" sz="1400" i="1">
                                <a:solidFill>
                                  <a:srgbClr val="002060"/>
                                </a:solidFill>
                                <a:latin typeface="Cambria Math" panose="02040503050406030204" pitchFamily="18" charset="0"/>
                              </a:rPr>
                              <m:t>𝑢</m:t>
                            </m:r>
                            <m:r>
                              <a:rPr lang="en-US" sz="1400" i="1">
                                <a:solidFill>
                                  <a:srgbClr val="002060"/>
                                </a:solidFill>
                                <a:latin typeface="Cambria Math" panose="02040503050406030204" pitchFamily="18" charset="0"/>
                              </a:rPr>
                              <m:t>−</m:t>
                            </m:r>
                            <m:sSub>
                              <m:sSubPr>
                                <m:ctrlPr>
                                  <a:rPr lang="en-US" sz="1400" i="1">
                                    <a:solidFill>
                                      <a:srgbClr val="002060"/>
                                    </a:solidFill>
                                    <a:latin typeface="Cambria Math" panose="02040503050406030204" pitchFamily="18" charset="0"/>
                                  </a:rPr>
                                </m:ctrlPr>
                              </m:sSubPr>
                              <m:e>
                                <m:r>
                                  <a:rPr lang="en-US" sz="1400" i="1">
                                    <a:solidFill>
                                      <a:srgbClr val="002060"/>
                                    </a:solidFill>
                                    <a:latin typeface="Cambria Math" panose="02040503050406030204" pitchFamily="18" charset="0"/>
                                  </a:rPr>
                                  <m:t>𝑣</m:t>
                                </m:r>
                              </m:e>
                              <m:sub>
                                <m:r>
                                  <a:rPr lang="en-US" sz="1400" i="1">
                                    <a:solidFill>
                                      <a:srgbClr val="002060"/>
                                    </a:solidFill>
                                    <a:latin typeface="Cambria Math" panose="02040503050406030204" pitchFamily="18" charset="0"/>
                                  </a:rPr>
                                  <m:t>𝑥</m:t>
                                </m:r>
                              </m:sub>
                            </m:sSub>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𝑣</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𝑢</m:t>
                            </m:r>
                            <m:r>
                              <a:rPr lang="en-US" sz="1400" i="1">
                                <a:solidFill>
                                  <a:srgbClr val="002060"/>
                                </a:solidFill>
                                <a:latin typeface="Cambria Math" panose="02040503050406030204" pitchFamily="18" charset="0"/>
                              </a:rPr>
                              <m:t>=0</m:t>
                            </m:r>
                          </m:e>
                          <m:e>
                            <m:sSubSup>
                              <m:sSubSupPr>
                                <m:ctrlPr>
                                  <a:rPr lang="en-US" sz="1400" i="1">
                                    <a:solidFill>
                                      <a:srgbClr val="002060"/>
                                    </a:solidFill>
                                    <a:latin typeface="Cambria Math" panose="02040503050406030204" pitchFamily="18" charset="0"/>
                                  </a:rPr>
                                </m:ctrlPr>
                              </m:sSubSupPr>
                              <m:e>
                                <m:r>
                                  <a:rPr lang="en-US" sz="1400" i="1">
                                    <a:solidFill>
                                      <a:srgbClr val="002060"/>
                                    </a:solidFill>
                                    <a:latin typeface="Cambria Math" panose="02040503050406030204" pitchFamily="18" charset="0"/>
                                  </a:rPr>
                                  <m:t>𝐷</m:t>
                                </m:r>
                              </m:e>
                              <m:sub>
                                <m:r>
                                  <a:rPr lang="en-US" sz="1400" i="1">
                                    <a:solidFill>
                                      <a:srgbClr val="002060"/>
                                    </a:solidFill>
                                    <a:latin typeface="Cambria Math" panose="02040503050406030204" pitchFamily="18" charset="0"/>
                                  </a:rPr>
                                  <m:t>𝑡</m:t>
                                </m:r>
                              </m:sub>
                              <m:sup>
                                <m:r>
                                  <a:rPr lang="en-US" sz="1400" i="1">
                                    <a:solidFill>
                                      <a:srgbClr val="002060"/>
                                    </a:solidFill>
                                    <a:latin typeface="Cambria Math" panose="02040503050406030204" pitchFamily="18" charset="0"/>
                                  </a:rPr>
                                  <m:t>𝛽</m:t>
                                </m:r>
                              </m:sup>
                            </m:sSubSup>
                            <m:r>
                              <a:rPr lang="en-US" sz="1400" i="1">
                                <a:solidFill>
                                  <a:srgbClr val="002060"/>
                                </a:solidFill>
                                <a:latin typeface="Cambria Math" panose="02040503050406030204" pitchFamily="18" charset="0"/>
                              </a:rPr>
                              <m:t>𝑣</m:t>
                            </m:r>
                            <m:r>
                              <a:rPr lang="en-US" sz="1400" i="1">
                                <a:solidFill>
                                  <a:srgbClr val="002060"/>
                                </a:solidFill>
                                <a:latin typeface="Cambria Math" panose="02040503050406030204" pitchFamily="18" charset="0"/>
                              </a:rPr>
                              <m:t>−</m:t>
                            </m:r>
                            <m:sSub>
                              <m:sSubPr>
                                <m:ctrlPr>
                                  <a:rPr lang="en-US" sz="1400" i="1">
                                    <a:solidFill>
                                      <a:srgbClr val="002060"/>
                                    </a:solidFill>
                                    <a:latin typeface="Cambria Math" panose="02040503050406030204" pitchFamily="18" charset="0"/>
                                  </a:rPr>
                                </m:ctrlPr>
                              </m:sSubPr>
                              <m:e>
                                <m:r>
                                  <a:rPr lang="en-US" sz="1400" i="1">
                                    <a:solidFill>
                                      <a:srgbClr val="002060"/>
                                    </a:solidFill>
                                    <a:latin typeface="Cambria Math" panose="02040503050406030204" pitchFamily="18" charset="0"/>
                                  </a:rPr>
                                  <m:t>𝑢</m:t>
                                </m:r>
                              </m:e>
                              <m:sub>
                                <m:r>
                                  <a:rPr lang="en-US" sz="1400" i="1">
                                    <a:solidFill>
                                      <a:srgbClr val="002060"/>
                                    </a:solidFill>
                                    <a:latin typeface="Cambria Math" panose="02040503050406030204" pitchFamily="18" charset="0"/>
                                  </a:rPr>
                                  <m:t>𝑥</m:t>
                                </m:r>
                              </m:sub>
                            </m:sSub>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𝑣</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𝑢</m:t>
                            </m:r>
                            <m:r>
                              <a:rPr lang="en-US" sz="1400" i="1">
                                <a:solidFill>
                                  <a:srgbClr val="002060"/>
                                </a:solidFill>
                                <a:latin typeface="Cambria Math" panose="02040503050406030204" pitchFamily="18" charset="0"/>
                              </a:rPr>
                              <m:t>=0</m:t>
                            </m:r>
                          </m:e>
                        </m:eqArr>
                      </m:e>
                    </m:d>
                    <m:r>
                      <a:rPr lang="en-US" sz="1400" i="1">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                                      (10)</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subject to initial condition          </a:t>
                </a:r>
                <a14:m>
                  <m:oMath xmlns:m="http://schemas.openxmlformats.org/officeDocument/2006/math">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r>
                              <a:rPr lang="en-US" sz="140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,0</m:t>
                                </m:r>
                              </m:e>
                            </m:d>
                            <m:r>
                              <a:rPr lang="en-US" sz="1400" i="1">
                                <a:solidFill>
                                  <a:srgbClr val="002060"/>
                                </a:solidFill>
                                <a:latin typeface="Cambria Math" panose="02040503050406030204" pitchFamily="18" charset="0"/>
                              </a:rPr>
                              <m:t>=</m:t>
                            </m:r>
                            <m:r>
                              <m:rPr>
                                <m:sty m:val="p"/>
                              </m:rPr>
                              <a:rPr lang="en-US" sz="1400">
                                <a:solidFill>
                                  <a:srgbClr val="002060"/>
                                </a:solidFill>
                                <a:latin typeface="Cambria Math" panose="02040503050406030204" pitchFamily="18" charset="0"/>
                              </a:rPr>
                              <m:t>sinh</m:t>
                            </m:r>
                            <m:r>
                              <a:rPr lang="en-US" sz="1400">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e>
                          <m:e>
                            <m:r>
                              <a:rPr lang="en-US" sz="1400" i="1">
                                <a:solidFill>
                                  <a:srgbClr val="002060"/>
                                </a:solidFill>
                                <a:latin typeface="Cambria Math" panose="02040503050406030204" pitchFamily="18" charset="0"/>
                              </a:rPr>
                              <m:t>𝑣</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,0</m:t>
                                </m:r>
                              </m:e>
                            </m:d>
                            <m:r>
                              <a:rPr lang="en-US" sz="1400" i="1">
                                <a:solidFill>
                                  <a:srgbClr val="002060"/>
                                </a:solidFill>
                                <a:latin typeface="Cambria Math" panose="02040503050406030204" pitchFamily="18" charset="0"/>
                              </a:rPr>
                              <m:t>=</m:t>
                            </m:r>
                            <m:r>
                              <m:rPr>
                                <m:sty m:val="p"/>
                              </m:rPr>
                              <a:rPr lang="en-US" sz="1400">
                                <a:solidFill>
                                  <a:srgbClr val="002060"/>
                                </a:solidFill>
                                <a:latin typeface="Cambria Math" panose="02040503050406030204" pitchFamily="18" charset="0"/>
                              </a:rPr>
                              <m:t>cosh</m:t>
                            </m:r>
                            <m:r>
                              <a:rPr lang="en-US" sz="1400">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e>
                        </m:eqArr>
                      </m:e>
                    </m:d>
                    <m:r>
                      <a:rPr lang="en-US" sz="1400" i="1">
                        <a:solidFill>
                          <a:srgbClr val="002060"/>
                        </a:solidFill>
                        <a:latin typeface="Cambria Math" panose="02040503050406030204" pitchFamily="18" charset="0"/>
                      </a:rPr>
                      <m:t>                                                                                                   (11)</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Exact solution is given when  </a:t>
                </a:r>
                <a14:m>
                  <m:oMath xmlns:m="http://schemas.openxmlformats.org/officeDocument/2006/math">
                    <m:r>
                      <a:rPr lang="en-US" sz="1400" i="1">
                        <a:solidFill>
                          <a:srgbClr val="002060"/>
                        </a:solidFill>
                        <a:latin typeface="Cambria Math" panose="02040503050406030204" pitchFamily="18" charset="0"/>
                      </a:rPr>
                      <m:t>𝛼</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𝛽</m:t>
                    </m:r>
                    <m:r>
                      <a:rPr lang="en-US" sz="1400" i="1">
                        <a:solidFill>
                          <a:srgbClr val="002060"/>
                        </a:solidFill>
                        <a:latin typeface="Cambria Math" panose="02040503050406030204" pitchFamily="18" charset="0"/>
                      </a:rPr>
                      <m:t>=1</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14:m>
                  <m:oMath xmlns:m="http://schemas.openxmlformats.org/officeDocument/2006/math">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r>
                              <a:rPr lang="en-US" sz="140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𝑡</m:t>
                                </m:r>
                              </m:e>
                            </m:d>
                            <m:r>
                              <a:rPr lang="en-US" sz="1400" i="1">
                                <a:solidFill>
                                  <a:srgbClr val="002060"/>
                                </a:solidFill>
                                <a:latin typeface="Cambria Math" panose="02040503050406030204" pitchFamily="18" charset="0"/>
                              </a:rPr>
                              <m:t>=</m:t>
                            </m:r>
                            <m:r>
                              <m:rPr>
                                <m:sty m:val="p"/>
                              </m:rPr>
                              <a:rPr lang="en-US" sz="1400">
                                <a:solidFill>
                                  <a:srgbClr val="002060"/>
                                </a:solidFill>
                                <a:latin typeface="Cambria Math" panose="02040503050406030204" pitchFamily="18" charset="0"/>
                              </a:rPr>
                              <m:t>sinh</m:t>
                            </m:r>
                            <m:r>
                              <a:rPr lang="en-US" sz="1400">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𝑡</m:t>
                            </m:r>
                            <m:r>
                              <a:rPr lang="en-US" sz="1400" i="1">
                                <a:solidFill>
                                  <a:srgbClr val="002060"/>
                                </a:solidFill>
                                <a:latin typeface="Cambria Math" panose="02040503050406030204" pitchFamily="18" charset="0"/>
                              </a:rPr>
                              <m:t>)</m:t>
                            </m:r>
                          </m:e>
                          <m:e>
                            <m:r>
                              <a:rPr lang="en-US" sz="1400" i="1">
                                <a:solidFill>
                                  <a:srgbClr val="002060"/>
                                </a:solidFill>
                                <a:latin typeface="Cambria Math" panose="02040503050406030204" pitchFamily="18" charset="0"/>
                              </a:rPr>
                              <m:t>𝑣</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𝑡</m:t>
                                </m:r>
                              </m:e>
                            </m:d>
                            <m:r>
                              <a:rPr lang="en-US" sz="1400" i="1">
                                <a:solidFill>
                                  <a:srgbClr val="002060"/>
                                </a:solidFill>
                                <a:latin typeface="Cambria Math" panose="02040503050406030204" pitchFamily="18" charset="0"/>
                              </a:rPr>
                              <m:t>=</m:t>
                            </m:r>
                            <m:r>
                              <m:rPr>
                                <m:sty m:val="p"/>
                              </m:rPr>
                              <a:rPr lang="en-US" sz="1400">
                                <a:solidFill>
                                  <a:srgbClr val="002060"/>
                                </a:solidFill>
                                <a:latin typeface="Cambria Math" panose="02040503050406030204" pitchFamily="18" charset="0"/>
                              </a:rPr>
                              <m:t>cosh</m:t>
                            </m:r>
                            <m:r>
                              <a:rPr lang="en-US" sz="1400">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𝑡</m:t>
                            </m:r>
                            <m:r>
                              <a:rPr lang="en-US" sz="1400" i="1">
                                <a:solidFill>
                                  <a:srgbClr val="002060"/>
                                </a:solidFill>
                                <a:latin typeface="Cambria Math" panose="02040503050406030204" pitchFamily="18" charset="0"/>
                              </a:rPr>
                              <m:t>)</m:t>
                            </m:r>
                          </m:e>
                        </m:eqArr>
                      </m:e>
                    </m:d>
                    <m:r>
                      <a:rPr lang="en-US" sz="1400" i="1">
                        <a:solidFill>
                          <a:srgbClr val="002060"/>
                        </a:solidFill>
                        <a:latin typeface="Cambria Math" panose="02040503050406030204" pitchFamily="18" charset="0"/>
                      </a:rPr>
                      <m:t>                                                                                          </m:t>
                    </m:r>
                    <m:r>
                      <a:rPr lang="en-GB" sz="1400" b="0" i="1" smtClean="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  (12)</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The proposed algorithm was applied and the numerical solutions are presented in 2D and 3D plots Figures 2a, 2b, 2c, 2d, 2e and </a:t>
                </a:r>
                <a:r>
                  <a:rPr lang="en-US" sz="1400" dirty="0">
                    <a:solidFill>
                      <a:srgbClr val="002060"/>
                    </a:solidFill>
                  </a:rPr>
                  <a:t>2f.</a:t>
                </a:r>
              </a:p>
              <a:p>
                <a:r>
                  <a:rPr lang="en-US" sz="1400" b="1" dirty="0">
                    <a:solidFill>
                      <a:srgbClr val="002060"/>
                    </a:solidFill>
                    <a:highlight>
                      <a:srgbClr val="FFFF00"/>
                    </a:highlight>
                  </a:rPr>
                  <a:t>PROBLEM 3.</a:t>
                </a:r>
                <a:r>
                  <a:rPr lang="en-US" sz="1400" b="1" dirty="0">
                    <a:solidFill>
                      <a:srgbClr val="002060"/>
                    </a:solidFill>
                  </a:rPr>
                  <a:t>   </a:t>
                </a:r>
                <a:endParaRPr lang="en-US" sz="1400" dirty="0">
                  <a:solidFill>
                    <a:srgbClr val="002060"/>
                  </a:solidFill>
                </a:endParaRPr>
              </a:p>
              <a:p>
                <a:r>
                  <a:rPr lang="en-US" sz="1400" dirty="0">
                    <a:solidFill>
                      <a:srgbClr val="002060"/>
                    </a:solidFill>
                    <a:latin typeface="Arial Black" panose="020B0A04020102020204" pitchFamily="34" charset="0"/>
                  </a:rPr>
                  <a:t>We consider one-dimensional nonlinear system of the time-fraction partial differential equations the form [9].</a:t>
                </a: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                                                  </a:t>
                </a:r>
                <a14:m>
                  <m:oMath xmlns:m="http://schemas.openxmlformats.org/officeDocument/2006/math">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sSubSup>
                              <m:sSubSupPr>
                                <m:ctrlPr>
                                  <a:rPr lang="en-US" sz="1400" i="1">
                                    <a:solidFill>
                                      <a:srgbClr val="002060"/>
                                    </a:solidFill>
                                    <a:latin typeface="Cambria Math" panose="02040503050406030204" pitchFamily="18" charset="0"/>
                                  </a:rPr>
                                </m:ctrlPr>
                              </m:sSubSupPr>
                              <m:e>
                                <m:r>
                                  <a:rPr lang="en-US" sz="1400" i="1">
                                    <a:solidFill>
                                      <a:srgbClr val="002060"/>
                                    </a:solidFill>
                                    <a:latin typeface="Cambria Math" panose="02040503050406030204" pitchFamily="18" charset="0"/>
                                  </a:rPr>
                                  <m:t>𝐷</m:t>
                                </m:r>
                              </m:e>
                              <m:sub>
                                <m:r>
                                  <a:rPr lang="en-US" sz="1400" i="1">
                                    <a:solidFill>
                                      <a:srgbClr val="002060"/>
                                    </a:solidFill>
                                    <a:latin typeface="Cambria Math" panose="02040503050406030204" pitchFamily="18" charset="0"/>
                                  </a:rPr>
                                  <m:t>𝑡</m:t>
                                </m:r>
                              </m:sub>
                              <m:sup>
                                <m:r>
                                  <a:rPr lang="en-US" sz="1400" i="1">
                                    <a:solidFill>
                                      <a:srgbClr val="002060"/>
                                    </a:solidFill>
                                    <a:latin typeface="Cambria Math" panose="02040503050406030204" pitchFamily="18" charset="0"/>
                                  </a:rPr>
                                  <m:t>𝛼</m:t>
                                </m:r>
                              </m:sup>
                            </m:sSubSup>
                            <m:r>
                              <a:rPr lang="en-US" sz="1400" i="1">
                                <a:solidFill>
                                  <a:srgbClr val="002060"/>
                                </a:solidFill>
                                <a:latin typeface="Cambria Math" panose="02040503050406030204" pitchFamily="18" charset="0"/>
                              </a:rPr>
                              <m:t>𝑢</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𝑣</m:t>
                            </m:r>
                            <m:sSub>
                              <m:sSubPr>
                                <m:ctrlPr>
                                  <a:rPr lang="en-US" sz="1400" i="1">
                                    <a:solidFill>
                                      <a:srgbClr val="002060"/>
                                    </a:solidFill>
                                    <a:latin typeface="Cambria Math" panose="02040503050406030204" pitchFamily="18" charset="0"/>
                                  </a:rPr>
                                </m:ctrlPr>
                              </m:sSubPr>
                              <m:e>
                                <m:r>
                                  <a:rPr lang="en-US" sz="1400" i="1">
                                    <a:solidFill>
                                      <a:srgbClr val="002060"/>
                                    </a:solidFill>
                                    <a:latin typeface="Cambria Math" panose="02040503050406030204" pitchFamily="18" charset="0"/>
                                  </a:rPr>
                                  <m:t>𝑢</m:t>
                                </m:r>
                              </m:e>
                              <m:sub>
                                <m:r>
                                  <a:rPr lang="en-US" sz="1400" i="1">
                                    <a:solidFill>
                                      <a:srgbClr val="002060"/>
                                    </a:solidFill>
                                    <a:latin typeface="Cambria Math" panose="02040503050406030204" pitchFamily="18" charset="0"/>
                                  </a:rPr>
                                  <m:t>𝑥</m:t>
                                </m:r>
                              </m:sub>
                            </m:sSub>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𝑢</m:t>
                            </m:r>
                            <m:r>
                              <a:rPr lang="en-US" sz="1400" i="1">
                                <a:solidFill>
                                  <a:srgbClr val="002060"/>
                                </a:solidFill>
                                <a:latin typeface="Cambria Math" panose="02040503050406030204" pitchFamily="18" charset="0"/>
                              </a:rPr>
                              <m:t>=1</m:t>
                            </m:r>
                          </m:e>
                          <m:e>
                            <m:sSubSup>
                              <m:sSubSupPr>
                                <m:ctrlPr>
                                  <a:rPr lang="en-US" sz="1400" i="1">
                                    <a:solidFill>
                                      <a:srgbClr val="002060"/>
                                    </a:solidFill>
                                    <a:latin typeface="Cambria Math" panose="02040503050406030204" pitchFamily="18" charset="0"/>
                                  </a:rPr>
                                </m:ctrlPr>
                              </m:sSubSupPr>
                              <m:e>
                                <m:r>
                                  <a:rPr lang="en-US" sz="1400" i="1">
                                    <a:solidFill>
                                      <a:srgbClr val="002060"/>
                                    </a:solidFill>
                                    <a:latin typeface="Cambria Math" panose="02040503050406030204" pitchFamily="18" charset="0"/>
                                  </a:rPr>
                                  <m:t>𝐷</m:t>
                                </m:r>
                              </m:e>
                              <m:sub>
                                <m:r>
                                  <a:rPr lang="en-US" sz="1400" i="1">
                                    <a:solidFill>
                                      <a:srgbClr val="002060"/>
                                    </a:solidFill>
                                    <a:latin typeface="Cambria Math" panose="02040503050406030204" pitchFamily="18" charset="0"/>
                                  </a:rPr>
                                  <m:t>𝑡</m:t>
                                </m:r>
                              </m:sub>
                              <m:sup>
                                <m:r>
                                  <a:rPr lang="en-US" sz="1400" i="1">
                                    <a:solidFill>
                                      <a:srgbClr val="002060"/>
                                    </a:solidFill>
                                    <a:latin typeface="Cambria Math" panose="02040503050406030204" pitchFamily="18" charset="0"/>
                                  </a:rPr>
                                  <m:t>𝛽</m:t>
                                </m:r>
                              </m:sup>
                            </m:sSubSup>
                            <m:r>
                              <a:rPr lang="en-US" sz="1400" i="1">
                                <a:solidFill>
                                  <a:srgbClr val="002060"/>
                                </a:solidFill>
                                <a:latin typeface="Cambria Math" panose="02040503050406030204" pitchFamily="18" charset="0"/>
                              </a:rPr>
                              <m:t>𝑣</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𝑢</m:t>
                            </m:r>
                            <m:sSub>
                              <m:sSubPr>
                                <m:ctrlPr>
                                  <a:rPr lang="en-US" sz="1400" i="1">
                                    <a:solidFill>
                                      <a:srgbClr val="002060"/>
                                    </a:solidFill>
                                    <a:latin typeface="Cambria Math" panose="02040503050406030204" pitchFamily="18" charset="0"/>
                                  </a:rPr>
                                </m:ctrlPr>
                              </m:sSubPr>
                              <m:e>
                                <m:r>
                                  <a:rPr lang="en-US" sz="1400" i="1">
                                    <a:solidFill>
                                      <a:srgbClr val="002060"/>
                                    </a:solidFill>
                                    <a:latin typeface="Cambria Math" panose="02040503050406030204" pitchFamily="18" charset="0"/>
                                  </a:rPr>
                                  <m:t>𝑣</m:t>
                                </m:r>
                              </m:e>
                              <m:sub>
                                <m:r>
                                  <a:rPr lang="en-US" sz="1400" i="1">
                                    <a:solidFill>
                                      <a:srgbClr val="002060"/>
                                    </a:solidFill>
                                    <a:latin typeface="Cambria Math" panose="02040503050406030204" pitchFamily="18" charset="0"/>
                                  </a:rPr>
                                  <m:t>𝑥</m:t>
                                </m:r>
                              </m:sub>
                            </m:sSub>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𝑢</m:t>
                            </m:r>
                            <m:r>
                              <a:rPr lang="en-US" sz="1400" i="1">
                                <a:solidFill>
                                  <a:srgbClr val="002060"/>
                                </a:solidFill>
                                <a:latin typeface="Cambria Math" panose="02040503050406030204" pitchFamily="18" charset="0"/>
                              </a:rPr>
                              <m:t>=1</m:t>
                            </m:r>
                          </m:e>
                        </m:eqArr>
                      </m:e>
                    </m:d>
                    <m:r>
                      <a:rPr lang="en-US" sz="1400" i="1">
                        <a:solidFill>
                          <a:srgbClr val="002060"/>
                        </a:solidFill>
                        <a:latin typeface="Cambria Math" panose="02040503050406030204" pitchFamily="18" charset="0"/>
                      </a:rPr>
                      <m:t>                                                                                                       (13)</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subject to initial condition          </a:t>
                </a:r>
                <a14:m>
                  <m:oMath xmlns:m="http://schemas.openxmlformats.org/officeDocument/2006/math">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r>
                              <a:rPr lang="en-US" sz="140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,0</m:t>
                                </m:r>
                              </m:e>
                            </m:d>
                            <m:r>
                              <a:rPr lang="en-US" sz="1400" i="1">
                                <a:solidFill>
                                  <a:srgbClr val="002060"/>
                                </a:solidFill>
                                <a:latin typeface="Cambria Math" panose="02040503050406030204" pitchFamily="18" charset="0"/>
                              </a:rPr>
                              <m:t>=</m:t>
                            </m:r>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𝑒</m:t>
                                </m:r>
                              </m:e>
                              <m:sup>
                                <m:r>
                                  <a:rPr lang="en-US" sz="1400" i="1">
                                    <a:solidFill>
                                      <a:srgbClr val="002060"/>
                                    </a:solidFill>
                                    <a:latin typeface="Cambria Math" panose="02040503050406030204" pitchFamily="18" charset="0"/>
                                  </a:rPr>
                                  <m:t>𝑥</m:t>
                                </m:r>
                              </m:sup>
                            </m:sSup>
                          </m:e>
                          <m:e>
                            <m:r>
                              <a:rPr lang="en-US" sz="1400" i="1">
                                <a:solidFill>
                                  <a:srgbClr val="002060"/>
                                </a:solidFill>
                                <a:latin typeface="Cambria Math" panose="02040503050406030204" pitchFamily="18" charset="0"/>
                              </a:rPr>
                              <m:t>𝑣</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,0</m:t>
                                </m:r>
                              </m:e>
                            </m:d>
                            <m:r>
                              <a:rPr lang="en-US" sz="1400" i="1">
                                <a:solidFill>
                                  <a:srgbClr val="002060"/>
                                </a:solidFill>
                                <a:latin typeface="Cambria Math" panose="02040503050406030204" pitchFamily="18" charset="0"/>
                              </a:rPr>
                              <m:t>=</m:t>
                            </m:r>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𝑒</m:t>
                                </m:r>
                              </m:e>
                              <m:sup>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𝑥</m:t>
                                </m:r>
                              </m:sup>
                            </m:sSup>
                          </m:e>
                        </m:eqArr>
                      </m:e>
                    </m:d>
                    <m:r>
                      <a:rPr lang="en-US" sz="1400" i="1">
                        <a:solidFill>
                          <a:srgbClr val="002060"/>
                        </a:solidFill>
                        <a:latin typeface="Cambria Math" panose="02040503050406030204" pitchFamily="18" charset="0"/>
                      </a:rPr>
                      <m:t>                                                                                                             (14)</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Exact solution is given when  </a:t>
                </a:r>
                <a14:m>
                  <m:oMath xmlns:m="http://schemas.openxmlformats.org/officeDocument/2006/math">
                    <m:r>
                      <a:rPr lang="en-US" sz="1400" i="1">
                        <a:solidFill>
                          <a:srgbClr val="002060"/>
                        </a:solidFill>
                        <a:latin typeface="Cambria Math" panose="02040503050406030204" pitchFamily="18" charset="0"/>
                      </a:rPr>
                      <m:t>𝛼</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𝛽</m:t>
                    </m:r>
                    <m:r>
                      <a:rPr lang="en-US" sz="1400" i="1">
                        <a:solidFill>
                          <a:srgbClr val="002060"/>
                        </a:solidFill>
                        <a:latin typeface="Cambria Math" panose="02040503050406030204" pitchFamily="18" charset="0"/>
                      </a:rPr>
                      <m:t>=1</m:t>
                    </m:r>
                  </m:oMath>
                </a14:m>
                <a:r>
                  <a:rPr lang="en-US" sz="1400" dirty="0">
                    <a:solidFill>
                      <a:srgbClr val="002060"/>
                    </a:solidFill>
                    <a:latin typeface="Arial Black" panose="020B0A04020102020204" pitchFamily="34" charset="0"/>
                  </a:rPr>
                  <a:t>                                           </a:t>
                </a:r>
                <a14:m>
                  <m:oMath xmlns:m="http://schemas.openxmlformats.org/officeDocument/2006/math">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r>
                              <a:rPr lang="en-US" sz="140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𝑡</m:t>
                                </m:r>
                              </m:e>
                            </m:d>
                            <m:r>
                              <a:rPr lang="en-US" sz="1400" i="1">
                                <a:solidFill>
                                  <a:srgbClr val="002060"/>
                                </a:solidFill>
                                <a:latin typeface="Cambria Math" panose="02040503050406030204" pitchFamily="18" charset="0"/>
                              </a:rPr>
                              <m:t>=</m:t>
                            </m:r>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𝑒</m:t>
                                </m:r>
                              </m:e>
                              <m:sup>
                                <m:r>
                                  <a:rPr lang="en-US" sz="1400" i="1">
                                    <a:solidFill>
                                      <a:srgbClr val="002060"/>
                                    </a:solidFill>
                                    <a:latin typeface="Cambria Math" panose="02040503050406030204" pitchFamily="18" charset="0"/>
                                  </a:rPr>
                                  <m:t>𝑥</m:t>
                                </m:r>
                              </m:sup>
                            </m:sSup>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1−</m:t>
                                </m:r>
                                <m:r>
                                  <a:rPr lang="en-US" sz="1400" i="1">
                                    <a:solidFill>
                                      <a:srgbClr val="002060"/>
                                    </a:solidFill>
                                    <a:latin typeface="Cambria Math" panose="02040503050406030204" pitchFamily="18" charset="0"/>
                                  </a:rPr>
                                  <m:t>𝑡</m:t>
                                </m:r>
                                <m:r>
                                  <a:rPr lang="en-US" sz="1400" i="1">
                                    <a:solidFill>
                                      <a:srgbClr val="002060"/>
                                    </a:solidFill>
                                    <a:latin typeface="Cambria Math" panose="02040503050406030204" pitchFamily="18" charset="0"/>
                                  </a:rPr>
                                  <m:t>+</m:t>
                                </m:r>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𝑡</m:t>
                                        </m:r>
                                      </m:e>
                                      <m:sup>
                                        <m:r>
                                          <a:rPr lang="en-US" sz="1400" i="1">
                                            <a:solidFill>
                                              <a:srgbClr val="002060"/>
                                            </a:solidFill>
                                            <a:latin typeface="Cambria Math" panose="02040503050406030204" pitchFamily="18" charset="0"/>
                                          </a:rPr>
                                          <m:t>2</m:t>
                                        </m:r>
                                      </m:sup>
                                    </m:sSup>
                                  </m:num>
                                  <m:den>
                                    <m:r>
                                      <a:rPr lang="en-US" sz="1400" i="1">
                                        <a:solidFill>
                                          <a:srgbClr val="002060"/>
                                        </a:solidFill>
                                        <a:latin typeface="Cambria Math" panose="02040503050406030204" pitchFamily="18" charset="0"/>
                                      </a:rPr>
                                      <m:t>2</m:t>
                                    </m:r>
                                  </m:den>
                                </m:f>
                                <m:r>
                                  <a:rPr lang="en-US" sz="1400" i="1">
                                    <a:solidFill>
                                      <a:srgbClr val="002060"/>
                                    </a:solidFill>
                                    <a:latin typeface="Cambria Math" panose="02040503050406030204" pitchFamily="18" charset="0"/>
                                  </a:rPr>
                                  <m:t>−</m:t>
                                </m:r>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𝑡</m:t>
                                        </m:r>
                                      </m:e>
                                      <m:sup>
                                        <m:r>
                                          <a:rPr lang="en-US" sz="1400" i="1">
                                            <a:solidFill>
                                              <a:srgbClr val="002060"/>
                                            </a:solidFill>
                                            <a:latin typeface="Cambria Math" panose="02040503050406030204" pitchFamily="18" charset="0"/>
                                          </a:rPr>
                                          <m:t>3</m:t>
                                        </m:r>
                                      </m:sup>
                                    </m:sSup>
                                  </m:num>
                                  <m:den>
                                    <m:r>
                                      <a:rPr lang="en-US" sz="1400" i="1">
                                        <a:solidFill>
                                          <a:srgbClr val="002060"/>
                                        </a:solidFill>
                                        <a:latin typeface="Cambria Math" panose="02040503050406030204" pitchFamily="18" charset="0"/>
                                      </a:rPr>
                                      <m:t>6</m:t>
                                    </m:r>
                                  </m:den>
                                </m:f>
                              </m:e>
                            </m:d>
                          </m:e>
                          <m:e>
                            <m:r>
                              <a:rPr lang="en-US" sz="1400" i="1">
                                <a:solidFill>
                                  <a:srgbClr val="002060"/>
                                </a:solidFill>
                                <a:latin typeface="Cambria Math" panose="02040503050406030204" pitchFamily="18" charset="0"/>
                              </a:rPr>
                              <m:t>𝑣</m:t>
                            </m:r>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𝑥</m:t>
                                </m:r>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𝑡</m:t>
                                </m:r>
                              </m:e>
                            </m:d>
                            <m:r>
                              <a:rPr lang="en-US" sz="1400" i="1">
                                <a:solidFill>
                                  <a:srgbClr val="002060"/>
                                </a:solidFill>
                                <a:latin typeface="Cambria Math" panose="02040503050406030204" pitchFamily="18" charset="0"/>
                              </a:rPr>
                              <m:t>=</m:t>
                            </m:r>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𝑒</m:t>
                                </m:r>
                              </m:e>
                              <m:sup>
                                <m:r>
                                  <a:rPr lang="en-US" sz="1400" i="1">
                                    <a:solidFill>
                                      <a:srgbClr val="002060"/>
                                    </a:solidFill>
                                    <a:latin typeface="Cambria Math" panose="02040503050406030204" pitchFamily="18" charset="0"/>
                                  </a:rPr>
                                  <m:t>−</m:t>
                                </m:r>
                                <m:r>
                                  <a:rPr lang="en-US" sz="1400" i="1">
                                    <a:solidFill>
                                      <a:srgbClr val="002060"/>
                                    </a:solidFill>
                                    <a:latin typeface="Cambria Math" panose="02040503050406030204" pitchFamily="18" charset="0"/>
                                  </a:rPr>
                                  <m:t>𝑥</m:t>
                                </m:r>
                              </m:sup>
                            </m:sSup>
                            <m:d>
                              <m:dPr>
                                <m:ctrlPr>
                                  <a:rPr lang="en-US" sz="1400" i="1">
                                    <a:solidFill>
                                      <a:srgbClr val="002060"/>
                                    </a:solidFill>
                                    <a:latin typeface="Cambria Math" panose="02040503050406030204" pitchFamily="18" charset="0"/>
                                  </a:rPr>
                                </m:ctrlPr>
                              </m:dPr>
                              <m:e>
                                <m:r>
                                  <a:rPr lang="en-US" sz="1400" i="1">
                                    <a:solidFill>
                                      <a:srgbClr val="002060"/>
                                    </a:solidFill>
                                    <a:latin typeface="Cambria Math" panose="02040503050406030204" pitchFamily="18" charset="0"/>
                                  </a:rPr>
                                  <m:t>1−</m:t>
                                </m:r>
                                <m:r>
                                  <a:rPr lang="en-US" sz="1400" i="1">
                                    <a:solidFill>
                                      <a:srgbClr val="002060"/>
                                    </a:solidFill>
                                    <a:latin typeface="Cambria Math" panose="02040503050406030204" pitchFamily="18" charset="0"/>
                                  </a:rPr>
                                  <m:t>𝑡</m:t>
                                </m:r>
                                <m:r>
                                  <a:rPr lang="en-US" sz="1400" i="1">
                                    <a:solidFill>
                                      <a:srgbClr val="002060"/>
                                    </a:solidFill>
                                    <a:latin typeface="Cambria Math" panose="02040503050406030204" pitchFamily="18" charset="0"/>
                                  </a:rPr>
                                  <m:t>+</m:t>
                                </m:r>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𝑡</m:t>
                                        </m:r>
                                      </m:e>
                                      <m:sup>
                                        <m:r>
                                          <a:rPr lang="en-US" sz="1400" i="1">
                                            <a:solidFill>
                                              <a:srgbClr val="002060"/>
                                            </a:solidFill>
                                            <a:latin typeface="Cambria Math" panose="02040503050406030204" pitchFamily="18" charset="0"/>
                                          </a:rPr>
                                          <m:t>2</m:t>
                                        </m:r>
                                      </m:sup>
                                    </m:sSup>
                                  </m:num>
                                  <m:den>
                                    <m:r>
                                      <a:rPr lang="en-US" sz="1400" i="1">
                                        <a:solidFill>
                                          <a:srgbClr val="002060"/>
                                        </a:solidFill>
                                        <a:latin typeface="Cambria Math" panose="02040503050406030204" pitchFamily="18" charset="0"/>
                                      </a:rPr>
                                      <m:t>2</m:t>
                                    </m:r>
                                  </m:den>
                                </m:f>
                                <m:r>
                                  <a:rPr lang="en-US" sz="1400" i="1">
                                    <a:solidFill>
                                      <a:srgbClr val="002060"/>
                                    </a:solidFill>
                                    <a:latin typeface="Cambria Math" panose="02040503050406030204" pitchFamily="18" charset="0"/>
                                  </a:rPr>
                                  <m:t>+</m:t>
                                </m:r>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i="1">
                                            <a:solidFill>
                                              <a:srgbClr val="002060"/>
                                            </a:solidFill>
                                            <a:latin typeface="Cambria Math" panose="02040503050406030204" pitchFamily="18" charset="0"/>
                                          </a:rPr>
                                          <m:t>𝑡</m:t>
                                        </m:r>
                                      </m:e>
                                      <m:sup>
                                        <m:r>
                                          <a:rPr lang="en-US" sz="1400" i="1">
                                            <a:solidFill>
                                              <a:srgbClr val="002060"/>
                                            </a:solidFill>
                                            <a:latin typeface="Cambria Math" panose="02040503050406030204" pitchFamily="18" charset="0"/>
                                          </a:rPr>
                                          <m:t>3</m:t>
                                        </m:r>
                                      </m:sup>
                                    </m:sSup>
                                  </m:num>
                                  <m:den>
                                    <m:r>
                                      <a:rPr lang="en-US" sz="1400" i="1">
                                        <a:solidFill>
                                          <a:srgbClr val="002060"/>
                                        </a:solidFill>
                                        <a:latin typeface="Cambria Math" panose="02040503050406030204" pitchFamily="18" charset="0"/>
                                      </a:rPr>
                                      <m:t>6</m:t>
                                    </m:r>
                                  </m:den>
                                </m:f>
                              </m:e>
                            </m:d>
                          </m:e>
                        </m:eqArr>
                      </m:e>
                    </m:d>
                    <m:r>
                      <a:rPr lang="en-US" sz="1400" i="1">
                        <a:solidFill>
                          <a:srgbClr val="002060"/>
                        </a:solidFill>
                        <a:latin typeface="Cambria Math" panose="02040503050406030204" pitchFamily="18" charset="0"/>
                      </a:rPr>
                      <m:t>                                     (15)</m:t>
                    </m:r>
                  </m:oMath>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The proposed algorithm was applied and the numerical solutions are presented in 2D and 3D plots.  Figures 3a, 3b, 3c, 3d, and 3e.</a:t>
                </a:r>
              </a:p>
              <a:p>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257577" y="837126"/>
                <a:ext cx="12574972" cy="6682599"/>
              </a:xfrm>
              <a:prstGeom prst="rect">
                <a:avLst/>
              </a:prstGeom>
              <a:blipFill>
                <a:blip r:embed="rId2"/>
                <a:stretch>
                  <a:fillRect l="-145" t="-91"/>
                </a:stretch>
              </a:blipFill>
            </p:spPr>
            <p:txBody>
              <a:bodyPr/>
              <a:lstStyle/>
              <a:p>
                <a:r>
                  <a:rPr lang="en-GB">
                    <a:noFill/>
                  </a:rPr>
                  <a:t> </a:t>
                </a:r>
              </a:p>
            </p:txBody>
          </p:sp>
        </mc:Fallback>
      </mc:AlternateContent>
    </p:spTree>
    <p:extLst>
      <p:ext uri="{BB962C8B-B14F-4D97-AF65-F5344CB8AC3E}">
        <p14:creationId xmlns:p14="http://schemas.microsoft.com/office/powerpoint/2010/main" val="414463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750627" y="285337"/>
                <a:ext cx="10877266" cy="4982326"/>
              </a:xfrm>
              <a:prstGeom prst="rect">
                <a:avLst/>
              </a:prstGeom>
            </p:spPr>
            <p:txBody>
              <a:bodyPr wrap="square">
                <a:spAutoFit/>
              </a:bodyPr>
              <a:lstStyle/>
              <a:p>
                <a:r>
                  <a:rPr lang="en-US" b="1" dirty="0">
                    <a:solidFill>
                      <a:srgbClr val="FF0000"/>
                    </a:solidFill>
                    <a:highlight>
                      <a:srgbClr val="FFFF00"/>
                    </a:highlight>
                  </a:rPr>
                  <a:t>PROBLEM 4</a:t>
                </a:r>
                <a:r>
                  <a:rPr lang="en-US" b="1" dirty="0">
                    <a:solidFill>
                      <a:srgbClr val="FF0000"/>
                    </a:solidFill>
                  </a:rPr>
                  <a:t>.   </a:t>
                </a:r>
                <a:endParaRPr lang="en-US" dirty="0">
                  <a:solidFill>
                    <a:srgbClr val="FF0000"/>
                  </a:solidFill>
                </a:endParaRPr>
              </a:p>
              <a:p>
                <a:r>
                  <a:rPr lang="en-US" b="1" dirty="0"/>
                  <a:t> </a:t>
                </a:r>
                <a:r>
                  <a:rPr lang="en-US" dirty="0">
                    <a:solidFill>
                      <a:srgbClr val="002060"/>
                    </a:solidFill>
                    <a:latin typeface="Arial Black" panose="020B0A04020102020204" pitchFamily="34" charset="0"/>
                  </a:rPr>
                  <a:t>We consider two-dimensional nonlinear system of the time-fractional-order Burgers equations of the form [21].</a:t>
                </a:r>
              </a:p>
              <a:p>
                <a:r>
                  <a:rPr lang="en-US" dirty="0">
                    <a:solidFill>
                      <a:srgbClr val="002060"/>
                    </a:solidFill>
                    <a:latin typeface="Arial Black" panose="020B0A04020102020204" pitchFamily="34" charset="0"/>
                  </a:rPr>
                  <a:t> </a:t>
                </a:r>
              </a:p>
              <a:p>
                <a:r>
                  <a:rPr lang="en-US" dirty="0">
                    <a:solidFill>
                      <a:srgbClr val="002060"/>
                    </a:solidFill>
                    <a:latin typeface="Arial Black" panose="020B0A04020102020204" pitchFamily="34" charset="0"/>
                  </a:rPr>
                  <a:t>                                                   </a:t>
                </a:r>
                <a14:m>
                  <m:oMath xmlns:m="http://schemas.openxmlformats.org/officeDocument/2006/math">
                    <m:d>
                      <m:dPr>
                        <m:begChr m:val="{"/>
                        <m:endChr m:val=""/>
                        <m:ctrlPr>
                          <a:rPr lang="en-US" i="1">
                            <a:solidFill>
                              <a:srgbClr val="002060"/>
                            </a:solidFill>
                            <a:latin typeface="Cambria Math" panose="02040503050406030204" pitchFamily="18" charset="0"/>
                          </a:rPr>
                        </m:ctrlPr>
                      </m:dPr>
                      <m:e>
                        <m:eqArr>
                          <m:eqArrPr>
                            <m:ctrlPr>
                              <a:rPr lang="en-US" i="1">
                                <a:solidFill>
                                  <a:srgbClr val="002060"/>
                                </a:solidFill>
                                <a:latin typeface="Cambria Math" panose="02040503050406030204" pitchFamily="18" charset="0"/>
                              </a:rPr>
                            </m:ctrlPr>
                          </m:eqArrPr>
                          <m:e>
                            <m:sSubSup>
                              <m:sSubSupPr>
                                <m:ctrlPr>
                                  <a:rPr lang="en-US"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𝐷</m:t>
                                </m:r>
                              </m:e>
                              <m:sub>
                                <m:r>
                                  <a:rPr lang="en-US" i="1">
                                    <a:solidFill>
                                      <a:srgbClr val="002060"/>
                                    </a:solidFill>
                                    <a:latin typeface="Cambria Math" panose="02040503050406030204" pitchFamily="18" charset="0"/>
                                  </a:rPr>
                                  <m:t>𝑡</m:t>
                                </m:r>
                              </m:sub>
                              <m:sup>
                                <m:r>
                                  <a:rPr lang="en-US" i="1">
                                    <a:solidFill>
                                      <a:srgbClr val="002060"/>
                                    </a:solidFill>
                                    <a:latin typeface="Cambria Math" panose="02040503050406030204" pitchFamily="18" charset="0"/>
                                  </a:rPr>
                                  <m:t>𝛼</m:t>
                                </m:r>
                              </m:sup>
                            </m:sSubSup>
                            <m:r>
                              <a:rPr lang="en-US" i="1">
                                <a:solidFill>
                                  <a:srgbClr val="002060"/>
                                </a:solidFill>
                                <a:latin typeface="Cambria Math" panose="02040503050406030204" pitchFamily="18" charset="0"/>
                              </a:rPr>
                              <m:t>𝑢</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𝑢</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𝑢</m:t>
                                </m:r>
                              </m:e>
                              <m:sub>
                                <m:r>
                                  <a:rPr lang="en-US" i="1">
                                    <a:solidFill>
                                      <a:srgbClr val="002060"/>
                                    </a:solidFill>
                                    <a:latin typeface="Cambria Math" panose="02040503050406030204" pitchFamily="18" charset="0"/>
                                  </a:rPr>
                                  <m:t>𝑦</m:t>
                                </m:r>
                              </m:sub>
                            </m:sSub>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𝑣</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𝑢</m:t>
                                </m:r>
                              </m:e>
                              <m:sub>
                                <m:r>
                                  <a:rPr lang="en-US" i="1">
                                    <a:solidFill>
                                      <a:srgbClr val="002060"/>
                                    </a:solidFill>
                                    <a:latin typeface="Cambria Math" panose="02040503050406030204" pitchFamily="18" charset="0"/>
                                  </a:rPr>
                                  <m:t>𝑥</m:t>
                                </m:r>
                              </m:sub>
                            </m:sSub>
                            <m:r>
                              <a:rPr lang="en-US" i="1">
                                <a:solidFill>
                                  <a:srgbClr val="002060"/>
                                </a:solidFill>
                                <a:latin typeface="Cambria Math" panose="02040503050406030204" pitchFamily="18" charset="0"/>
                              </a:rPr>
                              <m:t>+2</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𝑢</m:t>
                                </m:r>
                              </m:e>
                              <m:sub>
                                <m:r>
                                  <a:rPr lang="en-US" i="1">
                                    <a:solidFill>
                                      <a:srgbClr val="002060"/>
                                    </a:solidFill>
                                    <a:latin typeface="Cambria Math" panose="02040503050406030204" pitchFamily="18" charset="0"/>
                                  </a:rPr>
                                  <m:t>𝑥𝑥</m:t>
                                </m:r>
                              </m:sub>
                            </m:sSub>
                            <m:r>
                              <a:rPr lang="en-US" i="1">
                                <a:solidFill>
                                  <a:srgbClr val="002060"/>
                                </a:solidFill>
                                <a:latin typeface="Cambria Math" panose="02040503050406030204" pitchFamily="18" charset="0"/>
                              </a:rPr>
                              <m:t>+2</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𝑢</m:t>
                                </m:r>
                              </m:e>
                              <m:sub>
                                <m:r>
                                  <a:rPr lang="en-US" i="1">
                                    <a:solidFill>
                                      <a:srgbClr val="002060"/>
                                    </a:solidFill>
                                    <a:latin typeface="Cambria Math" panose="02040503050406030204" pitchFamily="18" charset="0"/>
                                  </a:rPr>
                                  <m:t>𝑦𝑦</m:t>
                                </m:r>
                              </m:sub>
                            </m:sSub>
                          </m:e>
                          <m:e>
                            <m:sSubSup>
                              <m:sSubSupPr>
                                <m:ctrlPr>
                                  <a:rPr lang="en-US"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𝐷</m:t>
                                </m:r>
                              </m:e>
                              <m:sub>
                                <m:r>
                                  <a:rPr lang="en-US" i="1">
                                    <a:solidFill>
                                      <a:srgbClr val="002060"/>
                                    </a:solidFill>
                                    <a:latin typeface="Cambria Math" panose="02040503050406030204" pitchFamily="18" charset="0"/>
                                  </a:rPr>
                                  <m:t>𝑡</m:t>
                                </m:r>
                              </m:sub>
                              <m:sup>
                                <m:r>
                                  <a:rPr lang="en-US" i="1">
                                    <a:solidFill>
                                      <a:srgbClr val="002060"/>
                                    </a:solidFill>
                                    <a:latin typeface="Cambria Math" panose="02040503050406030204" pitchFamily="18" charset="0"/>
                                  </a:rPr>
                                  <m:t>𝛽</m:t>
                                </m:r>
                              </m:sup>
                            </m:sSubSup>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𝑢</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𝑣</m:t>
                                </m:r>
                              </m:e>
                              <m:sub>
                                <m:r>
                                  <a:rPr lang="en-US" i="1">
                                    <a:solidFill>
                                      <a:srgbClr val="002060"/>
                                    </a:solidFill>
                                    <a:latin typeface="Cambria Math" panose="02040503050406030204" pitchFamily="18" charset="0"/>
                                  </a:rPr>
                                  <m:t>𝑦</m:t>
                                </m:r>
                              </m:sub>
                            </m:sSub>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𝑣</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𝑣</m:t>
                                </m:r>
                              </m:e>
                              <m:sub>
                                <m:r>
                                  <a:rPr lang="en-US" i="1">
                                    <a:solidFill>
                                      <a:srgbClr val="002060"/>
                                    </a:solidFill>
                                    <a:latin typeface="Cambria Math" panose="02040503050406030204" pitchFamily="18" charset="0"/>
                                  </a:rPr>
                                  <m:t>𝑥</m:t>
                                </m:r>
                              </m:sub>
                            </m:sSub>
                            <m:r>
                              <a:rPr lang="en-US" i="1">
                                <a:solidFill>
                                  <a:srgbClr val="002060"/>
                                </a:solidFill>
                                <a:latin typeface="Cambria Math" panose="02040503050406030204" pitchFamily="18" charset="0"/>
                              </a:rPr>
                              <m:t>+2</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𝑣</m:t>
                                </m:r>
                              </m:e>
                              <m:sub>
                                <m:r>
                                  <a:rPr lang="en-US" i="1">
                                    <a:solidFill>
                                      <a:srgbClr val="002060"/>
                                    </a:solidFill>
                                    <a:latin typeface="Cambria Math" panose="02040503050406030204" pitchFamily="18" charset="0"/>
                                  </a:rPr>
                                  <m:t>𝑥𝑥</m:t>
                                </m:r>
                              </m:sub>
                            </m:sSub>
                            <m:r>
                              <a:rPr lang="en-US" i="1">
                                <a:solidFill>
                                  <a:srgbClr val="002060"/>
                                </a:solidFill>
                                <a:latin typeface="Cambria Math" panose="02040503050406030204" pitchFamily="18" charset="0"/>
                              </a:rPr>
                              <m:t>+2</m:t>
                            </m:r>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𝑣</m:t>
                                </m:r>
                              </m:e>
                              <m:sub>
                                <m:r>
                                  <a:rPr lang="en-US" i="1">
                                    <a:solidFill>
                                      <a:srgbClr val="002060"/>
                                    </a:solidFill>
                                    <a:latin typeface="Cambria Math" panose="02040503050406030204" pitchFamily="18" charset="0"/>
                                  </a:rPr>
                                  <m:t>𝑦𝑦</m:t>
                                </m:r>
                              </m:sub>
                            </m:sSub>
                          </m:e>
                        </m:eqArr>
                      </m:e>
                    </m:d>
                    <m:r>
                      <a:rPr lang="en-US" i="1">
                        <a:solidFill>
                          <a:srgbClr val="002060"/>
                        </a:solidFill>
                        <a:latin typeface="Cambria Math" panose="02040503050406030204" pitchFamily="18" charset="0"/>
                      </a:rPr>
                      <m:t>                                                          </m:t>
                    </m:r>
                    <m:r>
                      <a:rPr lang="en-GB"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 (16)</m:t>
                    </m:r>
                  </m:oMath>
                </a14:m>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subject to initial conditions          </a:t>
                </a:r>
                <a14:m>
                  <m:oMath xmlns:m="http://schemas.openxmlformats.org/officeDocument/2006/math">
                    <m:d>
                      <m:dPr>
                        <m:begChr m:val="{"/>
                        <m:endChr m:val=""/>
                        <m:ctrlPr>
                          <a:rPr lang="en-US" i="1">
                            <a:solidFill>
                              <a:srgbClr val="002060"/>
                            </a:solidFill>
                            <a:latin typeface="Cambria Math" panose="02040503050406030204" pitchFamily="18" charset="0"/>
                          </a:rPr>
                        </m:ctrlPr>
                      </m:dPr>
                      <m:e>
                        <m:eqArr>
                          <m:eqArrPr>
                            <m:ctrlPr>
                              <a:rPr lang="en-US" i="1">
                                <a:solidFill>
                                  <a:srgbClr val="002060"/>
                                </a:solidFill>
                                <a:latin typeface="Cambria Math" panose="02040503050406030204" pitchFamily="18" charset="0"/>
                              </a:rPr>
                            </m:ctrlPr>
                          </m:eqArrPr>
                          <m:e>
                            <m:r>
                              <a:rPr lang="en-US" i="1">
                                <a:solidFill>
                                  <a:srgbClr val="002060"/>
                                </a:solidFill>
                                <a:latin typeface="Cambria Math" panose="02040503050406030204" pitchFamily="18" charset="0"/>
                              </a:rPr>
                              <m:t>𝑢</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,0</m:t>
                                </m:r>
                              </m:e>
                            </m:d>
                            <m:r>
                              <a:rPr lang="en-US" i="1">
                                <a:solidFill>
                                  <a:srgbClr val="002060"/>
                                </a:solidFill>
                                <a:latin typeface="Cambria Math" panose="02040503050406030204" pitchFamily="18" charset="0"/>
                              </a:rPr>
                              <m:t>=</m:t>
                            </m:r>
                            <m:r>
                              <a:rPr lang="en-US">
                                <a:solidFill>
                                  <a:srgbClr val="002060"/>
                                </a:solidFill>
                                <a:latin typeface="Cambria Math" panose="02040503050406030204" pitchFamily="18" charset="0"/>
                              </a:rPr>
                              <m:t>1</m:t>
                            </m:r>
                            <m:r>
                              <a:rPr lang="en-US" i="1">
                                <a:solidFill>
                                  <a:srgbClr val="002060"/>
                                </a:solidFill>
                                <a:latin typeface="Cambria Math" panose="02040503050406030204" pitchFamily="18" charset="0"/>
                              </a:rPr>
                              <m:t>−</m:t>
                            </m:r>
                            <m:r>
                              <m:rPr>
                                <m:sty m:val="p"/>
                              </m:rPr>
                              <a:rPr lang="en-US">
                                <a:solidFill>
                                  <a:srgbClr val="002060"/>
                                </a:solidFill>
                                <a:latin typeface="Cambria Math" panose="02040503050406030204" pitchFamily="18" charset="0"/>
                              </a:rPr>
                              <m:t>tanh</m:t>
                            </m:r>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𝑣</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,0</m:t>
                                </m:r>
                              </m:e>
                            </m:d>
                            <m:r>
                              <a:rPr lang="en-US" i="1">
                                <a:solidFill>
                                  <a:srgbClr val="002060"/>
                                </a:solidFill>
                                <a:latin typeface="Cambria Math" panose="02040503050406030204" pitchFamily="18" charset="0"/>
                              </a:rPr>
                              <m:t>=</m:t>
                            </m:r>
                            <m:r>
                              <a:rPr lang="en-US">
                                <a:solidFill>
                                  <a:srgbClr val="002060"/>
                                </a:solidFill>
                                <a:latin typeface="Cambria Math" panose="02040503050406030204" pitchFamily="18" charset="0"/>
                              </a:rPr>
                              <m:t>1+</m:t>
                            </m:r>
                            <m:r>
                              <m:rPr>
                                <m:sty m:val="p"/>
                              </m:rPr>
                              <a:rPr lang="en-US">
                                <a:solidFill>
                                  <a:srgbClr val="002060"/>
                                </a:solidFill>
                                <a:latin typeface="Cambria Math" panose="02040503050406030204" pitchFamily="18" charset="0"/>
                              </a:rPr>
                              <m:t>tanh</m:t>
                            </m:r>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+1)</m:t>
                            </m:r>
                          </m:e>
                        </m:eqArr>
                      </m:e>
                    </m:d>
                    <m:r>
                      <a:rPr lang="en-US" i="1">
                        <a:solidFill>
                          <a:srgbClr val="002060"/>
                        </a:solidFill>
                        <a:latin typeface="Cambria Math" panose="02040503050406030204" pitchFamily="18" charset="0"/>
                      </a:rPr>
                      <m:t>                                                                  </m:t>
                    </m:r>
                    <m:r>
                      <a:rPr lang="en-GB"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 </m:t>
                    </m:r>
                    <m:r>
                      <a:rPr lang="en-GB"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(17)</m:t>
                    </m:r>
                  </m:oMath>
                </a14:m>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Exact solution is given when  </a:t>
                </a:r>
                <a14:m>
                  <m:oMath xmlns:m="http://schemas.openxmlformats.org/officeDocument/2006/math">
                    <m:r>
                      <a:rPr lang="en-US" i="1">
                        <a:solidFill>
                          <a:srgbClr val="002060"/>
                        </a:solidFill>
                        <a:latin typeface="Cambria Math" panose="02040503050406030204" pitchFamily="18" charset="0"/>
                      </a:rPr>
                      <m:t>𝛼</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𝛽</m:t>
                    </m:r>
                    <m:r>
                      <a:rPr lang="en-US" i="1">
                        <a:solidFill>
                          <a:srgbClr val="002060"/>
                        </a:solidFill>
                        <a:latin typeface="Cambria Math" panose="02040503050406030204" pitchFamily="18" charset="0"/>
                      </a:rPr>
                      <m:t>=1</m:t>
                    </m:r>
                  </m:oMath>
                </a14:m>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                                                    </a:t>
                </a:r>
                <a14:m>
                  <m:oMath xmlns:m="http://schemas.openxmlformats.org/officeDocument/2006/math">
                    <m:d>
                      <m:dPr>
                        <m:begChr m:val="{"/>
                        <m:endChr m:val=""/>
                        <m:ctrlPr>
                          <a:rPr lang="en-US" i="1">
                            <a:solidFill>
                              <a:srgbClr val="002060"/>
                            </a:solidFill>
                            <a:latin typeface="Cambria Math" panose="02040503050406030204" pitchFamily="18" charset="0"/>
                          </a:rPr>
                        </m:ctrlPr>
                      </m:dPr>
                      <m:e>
                        <m:eqArr>
                          <m:eqArrPr>
                            <m:ctrlPr>
                              <a:rPr lang="en-US" i="1">
                                <a:solidFill>
                                  <a:srgbClr val="002060"/>
                                </a:solidFill>
                                <a:latin typeface="Cambria Math" panose="02040503050406030204" pitchFamily="18" charset="0"/>
                              </a:rPr>
                            </m:ctrlPr>
                          </m:eqArrPr>
                          <m:e>
                            <m:r>
                              <a:rPr lang="en-US" i="1">
                                <a:solidFill>
                                  <a:srgbClr val="002060"/>
                                </a:solidFill>
                                <a:latin typeface="Cambria Math" panose="02040503050406030204" pitchFamily="18" charset="0"/>
                              </a:rPr>
                              <m:t>𝑢</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𝑡</m:t>
                                </m:r>
                              </m:e>
                            </m:d>
                            <m:r>
                              <a:rPr lang="en-US" i="1">
                                <a:solidFill>
                                  <a:srgbClr val="002060"/>
                                </a:solidFill>
                                <a:latin typeface="Cambria Math" panose="02040503050406030204" pitchFamily="18" charset="0"/>
                              </a:rPr>
                              <m:t>=</m:t>
                            </m:r>
                            <m:r>
                              <a:rPr lang="en-US">
                                <a:solidFill>
                                  <a:srgbClr val="002060"/>
                                </a:solidFill>
                                <a:latin typeface="Cambria Math" panose="02040503050406030204" pitchFamily="18" charset="0"/>
                              </a:rPr>
                              <m:t>1</m:t>
                            </m:r>
                            <m:r>
                              <a:rPr lang="en-US" i="1">
                                <a:solidFill>
                                  <a:srgbClr val="002060"/>
                                </a:solidFill>
                                <a:latin typeface="Cambria Math" panose="02040503050406030204" pitchFamily="18" charset="0"/>
                              </a:rPr>
                              <m:t>−</m:t>
                            </m:r>
                            <m:r>
                              <m:rPr>
                                <m:sty m:val="p"/>
                              </m:rPr>
                              <a:rPr lang="en-US">
                                <a:solidFill>
                                  <a:srgbClr val="002060"/>
                                </a:solidFill>
                                <a:latin typeface="Cambria Math" panose="02040503050406030204" pitchFamily="18" charset="0"/>
                              </a:rPr>
                              <m:t>tanh</m:t>
                            </m:r>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𝑡</m:t>
                            </m:r>
                            <m:r>
                              <a:rPr lang="en-US" i="1">
                                <a:solidFill>
                                  <a:srgbClr val="002060"/>
                                </a:solidFill>
                                <a:latin typeface="Cambria Math" panose="02040503050406030204" pitchFamily="18" charset="0"/>
                              </a:rPr>
                              <m:t>+1)</m:t>
                            </m:r>
                          </m:e>
                          <m:e>
                            <m:r>
                              <a:rPr lang="en-US" i="1">
                                <a:solidFill>
                                  <a:srgbClr val="002060"/>
                                </a:solidFill>
                                <a:latin typeface="Cambria Math" panose="02040503050406030204" pitchFamily="18" charset="0"/>
                              </a:rPr>
                              <m:t>𝑣</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𝑡</m:t>
                                </m:r>
                              </m:e>
                            </m:d>
                            <m:r>
                              <a:rPr lang="en-US" i="1">
                                <a:solidFill>
                                  <a:srgbClr val="002060"/>
                                </a:solidFill>
                                <a:latin typeface="Cambria Math" panose="02040503050406030204" pitchFamily="18" charset="0"/>
                              </a:rPr>
                              <m:t>=</m:t>
                            </m:r>
                            <m:r>
                              <a:rPr lang="en-US">
                                <a:solidFill>
                                  <a:srgbClr val="002060"/>
                                </a:solidFill>
                                <a:latin typeface="Cambria Math" panose="02040503050406030204" pitchFamily="18" charset="0"/>
                              </a:rPr>
                              <m:t>1+</m:t>
                            </m:r>
                            <m:r>
                              <m:rPr>
                                <m:sty m:val="p"/>
                              </m:rPr>
                              <a:rPr lang="en-US">
                                <a:solidFill>
                                  <a:srgbClr val="002060"/>
                                </a:solidFill>
                                <a:latin typeface="Cambria Math" panose="02040503050406030204" pitchFamily="18" charset="0"/>
                              </a:rPr>
                              <m:t>tanh</m:t>
                            </m:r>
                            <m:r>
                              <a:rPr lang="en-US">
                                <a:solidFill>
                                  <a:srgbClr val="002060"/>
                                </a:solidFill>
                                <a:latin typeface="Cambria Math" panose="02040503050406030204" pitchFamily="18" charset="0"/>
                              </a:rPr>
                              <m:t>⁡</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𝑥</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𝑦</m:t>
                            </m:r>
                            <m:r>
                              <a:rPr lang="en-US" i="1">
                                <a:solidFill>
                                  <a:srgbClr val="002060"/>
                                </a:solidFill>
                                <a:latin typeface="Cambria Math" panose="02040503050406030204" pitchFamily="18" charset="0"/>
                              </a:rPr>
                              <m:t>+2</m:t>
                            </m:r>
                            <m:r>
                              <a:rPr lang="en-US" i="1">
                                <a:solidFill>
                                  <a:srgbClr val="002060"/>
                                </a:solidFill>
                                <a:latin typeface="Cambria Math" panose="02040503050406030204" pitchFamily="18" charset="0"/>
                              </a:rPr>
                              <m:t>𝑡</m:t>
                            </m:r>
                            <m:r>
                              <a:rPr lang="en-US" i="1">
                                <a:solidFill>
                                  <a:srgbClr val="002060"/>
                                </a:solidFill>
                                <a:latin typeface="Cambria Math" panose="02040503050406030204" pitchFamily="18" charset="0"/>
                              </a:rPr>
                              <m:t>+1)</m:t>
                            </m:r>
                          </m:e>
                        </m:eqArr>
                      </m:e>
                    </m:d>
                    <m:r>
                      <a:rPr lang="en-US" i="1">
                        <a:solidFill>
                          <a:srgbClr val="002060"/>
                        </a:solidFill>
                        <a:latin typeface="Cambria Math" panose="02040503050406030204" pitchFamily="18" charset="0"/>
                      </a:rPr>
                      <m:t>                                                         </m:t>
                    </m:r>
                    <m:r>
                      <a:rPr lang="en-GB" b="0" i="1" smtClean="0">
                        <a:solidFill>
                          <a:srgbClr val="002060"/>
                        </a:solidFill>
                        <a:latin typeface="Cambria Math" panose="02040503050406030204" pitchFamily="18" charset="0"/>
                      </a:rPr>
                      <m:t>                 </m:t>
                    </m:r>
                    <m:r>
                      <a:rPr lang="en-US" i="1">
                        <a:solidFill>
                          <a:srgbClr val="002060"/>
                        </a:solidFill>
                        <a:latin typeface="Cambria Math" panose="02040503050406030204" pitchFamily="18" charset="0"/>
                      </a:rPr>
                      <m:t> (18)</m:t>
                    </m:r>
                  </m:oMath>
                </a14:m>
                <a:endParaRPr lang="en-US" dirty="0">
                  <a:solidFill>
                    <a:srgbClr val="002060"/>
                  </a:solidFill>
                  <a:latin typeface="Arial Black" panose="020B0A04020102020204" pitchFamily="34" charset="0"/>
                </a:endParaRPr>
              </a:p>
              <a:p>
                <a:r>
                  <a:rPr lang="en-US" dirty="0">
                    <a:solidFill>
                      <a:srgbClr val="002060"/>
                    </a:solidFill>
                    <a:latin typeface="Arial Black" panose="020B0A04020102020204" pitchFamily="34" charset="0"/>
                  </a:rPr>
                  <a:t>The proposed algorithm was applied and the numerical solutions are presented in 2D and 3D plots Figures 4a, 4b, 4c, 4d, and 4e.</a:t>
                </a:r>
              </a:p>
            </p:txBody>
          </p:sp>
        </mc:Choice>
        <mc:Fallback xmlns="">
          <p:sp>
            <p:nvSpPr>
              <p:cNvPr id="4" name="Rectangle 3"/>
              <p:cNvSpPr>
                <a:spLocks noRot="1" noChangeAspect="1" noMove="1" noResize="1" noEditPoints="1" noAdjustHandles="1" noChangeArrowheads="1" noChangeShapeType="1" noTextEdit="1"/>
              </p:cNvSpPr>
              <p:nvPr/>
            </p:nvSpPr>
            <p:spPr>
              <a:xfrm>
                <a:off x="750627" y="285337"/>
                <a:ext cx="10877266" cy="4982326"/>
              </a:xfrm>
              <a:prstGeom prst="rect">
                <a:avLst/>
              </a:prstGeom>
              <a:blipFill>
                <a:blip r:embed="rId2"/>
                <a:stretch>
                  <a:fillRect l="-448" t="-734" r="-785" b="-1102"/>
                </a:stretch>
              </a:blipFill>
            </p:spPr>
            <p:txBody>
              <a:bodyPr/>
              <a:lstStyle/>
              <a:p>
                <a:r>
                  <a:rPr lang="en-GB">
                    <a:noFill/>
                  </a:rPr>
                  <a:t> </a:t>
                </a:r>
              </a:p>
            </p:txBody>
          </p:sp>
        </mc:Fallback>
      </mc:AlternateContent>
    </p:spTree>
    <p:extLst>
      <p:ext uri="{BB962C8B-B14F-4D97-AF65-F5344CB8AC3E}">
        <p14:creationId xmlns:p14="http://schemas.microsoft.com/office/powerpoint/2010/main" val="298973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35089"/>
            <a:ext cx="11532358" cy="923330"/>
          </a:xfrm>
          <a:prstGeom prst="rect">
            <a:avLst/>
          </a:prstGeom>
        </p:spPr>
        <p:txBody>
          <a:bodyPr wrap="square">
            <a:spAutoFit/>
          </a:bodyPr>
          <a:lstStyle/>
          <a:p>
            <a:pPr algn="ctr"/>
            <a:r>
              <a:rPr lang="en-US" b="1" dirty="0">
                <a:solidFill>
                  <a:srgbClr val="0070C0"/>
                </a:solidFill>
              </a:rPr>
              <a:t>6.0 GRAPHS PRESENTATION</a:t>
            </a:r>
            <a:endParaRPr lang="en-US" dirty="0">
              <a:solidFill>
                <a:srgbClr val="0070C0"/>
              </a:solidFill>
            </a:endParaRPr>
          </a:p>
          <a:p>
            <a:r>
              <a:rPr lang="en-US" b="1" dirty="0">
                <a:solidFill>
                  <a:srgbClr val="FF0000"/>
                </a:solidFill>
                <a:highlight>
                  <a:srgbClr val="FFFF00"/>
                </a:highlight>
              </a:rPr>
              <a:t>PROBLEM 1. 2D Plots</a:t>
            </a:r>
          </a:p>
          <a:p>
            <a:endParaRPr lang="en-US" dirty="0">
              <a:solidFill>
                <a:srgbClr val="FF0000"/>
              </a:solidFill>
            </a:endParaRPr>
          </a:p>
        </p:txBody>
      </p:sp>
      <p:pic>
        <p:nvPicPr>
          <p:cNvPr id="6" name="Picture 5"/>
          <p:cNvPicPr/>
          <p:nvPr/>
        </p:nvPicPr>
        <p:blipFill>
          <a:blip r:embed="rId2"/>
          <a:srcRect/>
          <a:stretch>
            <a:fillRect/>
          </a:stretch>
        </p:blipFill>
        <p:spPr bwMode="auto">
          <a:xfrm>
            <a:off x="1378039" y="850006"/>
            <a:ext cx="5138671" cy="2861061"/>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6864439" y="850007"/>
            <a:ext cx="4893972" cy="3193960"/>
          </a:xfrm>
          <a:prstGeom prst="rect">
            <a:avLst/>
          </a:prstGeom>
          <a:noFill/>
          <a:ln w="9525">
            <a:noFill/>
            <a:miter lim="800000"/>
            <a:headEnd/>
            <a:tailEnd/>
          </a:ln>
        </p:spPr>
      </p:pic>
      <p:pic>
        <p:nvPicPr>
          <p:cNvPr id="2" name="Picture 1">
            <a:extLst>
              <a:ext uri="{FF2B5EF4-FFF2-40B4-BE49-F238E27FC236}">
                <a16:creationId xmlns:a16="http://schemas.microsoft.com/office/drawing/2014/main" id="{39CE84AB-4FB9-F2D0-6B89-4A48CA07215E}"/>
              </a:ext>
            </a:extLst>
          </p:cNvPr>
          <p:cNvPicPr/>
          <p:nvPr/>
        </p:nvPicPr>
        <p:blipFill>
          <a:blip r:embed="rId4"/>
          <a:srcRect/>
          <a:stretch>
            <a:fillRect/>
          </a:stretch>
        </p:blipFill>
        <p:spPr bwMode="auto">
          <a:xfrm>
            <a:off x="3142445" y="3961849"/>
            <a:ext cx="5731099" cy="2861061"/>
          </a:xfrm>
          <a:prstGeom prst="rect">
            <a:avLst/>
          </a:prstGeom>
          <a:noFill/>
          <a:ln w="9525">
            <a:noFill/>
            <a:miter lim="800000"/>
            <a:headEnd/>
            <a:tailEnd/>
          </a:ln>
        </p:spPr>
      </p:pic>
    </p:spTree>
    <p:extLst>
      <p:ext uri="{BB962C8B-B14F-4D97-AF65-F5344CB8AC3E}">
        <p14:creationId xmlns:p14="http://schemas.microsoft.com/office/powerpoint/2010/main" val="75201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024FD-A61F-4765-0BB3-2A4E4863DEA2}"/>
              </a:ext>
            </a:extLst>
          </p:cNvPr>
          <p:cNvPicPr/>
          <p:nvPr/>
        </p:nvPicPr>
        <p:blipFill>
          <a:blip r:embed="rId2"/>
          <a:srcRect/>
          <a:stretch>
            <a:fillRect/>
          </a:stretch>
        </p:blipFill>
        <p:spPr bwMode="auto">
          <a:xfrm>
            <a:off x="862886" y="1517629"/>
            <a:ext cx="3786388" cy="5176840"/>
          </a:xfrm>
          <a:prstGeom prst="rect">
            <a:avLst/>
          </a:prstGeom>
          <a:noFill/>
          <a:ln w="9525">
            <a:noFill/>
            <a:miter lim="800000"/>
            <a:headEnd/>
            <a:tailEnd/>
          </a:ln>
        </p:spPr>
      </p:pic>
      <p:pic>
        <p:nvPicPr>
          <p:cNvPr id="3" name="Picture 2">
            <a:extLst>
              <a:ext uri="{FF2B5EF4-FFF2-40B4-BE49-F238E27FC236}">
                <a16:creationId xmlns:a16="http://schemas.microsoft.com/office/drawing/2014/main" id="{B942CBC0-ED77-4B07-275F-1F3CA526BE61}"/>
              </a:ext>
            </a:extLst>
          </p:cNvPr>
          <p:cNvPicPr/>
          <p:nvPr/>
        </p:nvPicPr>
        <p:blipFill>
          <a:blip r:embed="rId3"/>
          <a:srcRect/>
          <a:stretch>
            <a:fillRect/>
          </a:stretch>
        </p:blipFill>
        <p:spPr bwMode="auto">
          <a:xfrm>
            <a:off x="4481847" y="1609859"/>
            <a:ext cx="3923765" cy="4775364"/>
          </a:xfrm>
          <a:prstGeom prst="rect">
            <a:avLst/>
          </a:prstGeom>
          <a:noFill/>
          <a:ln w="9525">
            <a:noFill/>
            <a:miter lim="800000"/>
            <a:headEnd/>
            <a:tailEnd/>
          </a:ln>
        </p:spPr>
      </p:pic>
      <p:pic>
        <p:nvPicPr>
          <p:cNvPr id="4" name="Picture 3">
            <a:extLst>
              <a:ext uri="{FF2B5EF4-FFF2-40B4-BE49-F238E27FC236}">
                <a16:creationId xmlns:a16="http://schemas.microsoft.com/office/drawing/2014/main" id="{3571732A-FCC8-33BC-25A8-97B104098968}"/>
              </a:ext>
            </a:extLst>
          </p:cNvPr>
          <p:cNvPicPr/>
          <p:nvPr/>
        </p:nvPicPr>
        <p:blipFill>
          <a:blip r:embed="rId4"/>
          <a:srcRect/>
          <a:stretch>
            <a:fillRect/>
          </a:stretch>
        </p:blipFill>
        <p:spPr bwMode="auto">
          <a:xfrm>
            <a:off x="8405613" y="1712891"/>
            <a:ext cx="3786387" cy="4672332"/>
          </a:xfrm>
          <a:prstGeom prst="rect">
            <a:avLst/>
          </a:prstGeom>
          <a:noFill/>
          <a:ln w="9525">
            <a:noFill/>
            <a:miter lim="800000"/>
            <a:headEnd/>
            <a:tailEnd/>
          </a:ln>
        </p:spPr>
      </p:pic>
      <p:sp>
        <p:nvSpPr>
          <p:cNvPr id="6" name="TextBox 5">
            <a:extLst>
              <a:ext uri="{FF2B5EF4-FFF2-40B4-BE49-F238E27FC236}">
                <a16:creationId xmlns:a16="http://schemas.microsoft.com/office/drawing/2014/main" id="{9F70D49D-23FB-7682-08A2-A0DCEB5566CD}"/>
              </a:ext>
            </a:extLst>
          </p:cNvPr>
          <p:cNvSpPr txBox="1"/>
          <p:nvPr/>
        </p:nvSpPr>
        <p:spPr>
          <a:xfrm>
            <a:off x="1812701" y="1148297"/>
            <a:ext cx="2669147" cy="369332"/>
          </a:xfrm>
          <a:prstGeom prst="rect">
            <a:avLst/>
          </a:prstGeom>
          <a:noFill/>
        </p:spPr>
        <p:txBody>
          <a:bodyPr wrap="square">
            <a:spAutoFit/>
          </a:bodyPr>
          <a:lstStyle/>
          <a:p>
            <a:r>
              <a:rPr lang="en-US" b="1" dirty="0">
                <a:solidFill>
                  <a:srgbClr val="FF0000"/>
                </a:solidFill>
                <a:highlight>
                  <a:srgbClr val="FFFF00"/>
                </a:highlight>
              </a:rPr>
              <a:t>PROBLEM 1. 3D Plots</a:t>
            </a:r>
          </a:p>
        </p:txBody>
      </p:sp>
    </p:spTree>
    <p:extLst>
      <p:ext uri="{BB962C8B-B14F-4D97-AF65-F5344CB8AC3E}">
        <p14:creationId xmlns:p14="http://schemas.microsoft.com/office/powerpoint/2010/main" val="39028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300" y="187236"/>
            <a:ext cx="1885453" cy="369332"/>
          </a:xfrm>
          <a:prstGeom prst="rect">
            <a:avLst/>
          </a:prstGeom>
        </p:spPr>
        <p:txBody>
          <a:bodyPr wrap="none">
            <a:spAutoFit/>
          </a:bodyPr>
          <a:lstStyle/>
          <a:p>
            <a:r>
              <a:rPr lang="en-US" b="1" dirty="0">
                <a:solidFill>
                  <a:srgbClr val="FF0000"/>
                </a:solidFill>
                <a:highlight>
                  <a:srgbClr val="FFFF00"/>
                </a:highlight>
              </a:rPr>
              <a:t>PROBLEM 2.  2D</a:t>
            </a:r>
            <a:endParaRPr lang="en-US" dirty="0">
              <a:solidFill>
                <a:srgbClr val="FF0000"/>
              </a:solidFill>
              <a:highlight>
                <a:srgbClr val="FFFF00"/>
              </a:highlight>
            </a:endParaRPr>
          </a:p>
        </p:txBody>
      </p:sp>
      <p:pic>
        <p:nvPicPr>
          <p:cNvPr id="5" name="Picture 4"/>
          <p:cNvPicPr/>
          <p:nvPr/>
        </p:nvPicPr>
        <p:blipFill>
          <a:blip r:embed="rId2"/>
          <a:srcRect/>
          <a:stretch>
            <a:fillRect/>
          </a:stretch>
        </p:blipFill>
        <p:spPr bwMode="auto">
          <a:xfrm>
            <a:off x="286300" y="1068946"/>
            <a:ext cx="5809700" cy="5601817"/>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6096001" y="1068946"/>
            <a:ext cx="5809700" cy="5525037"/>
          </a:xfrm>
          <a:prstGeom prst="rect">
            <a:avLst/>
          </a:prstGeom>
          <a:noFill/>
          <a:ln w="9525">
            <a:noFill/>
            <a:miter lim="800000"/>
            <a:headEnd/>
            <a:tailEnd/>
          </a:ln>
        </p:spPr>
      </p:pic>
    </p:spTree>
    <p:extLst>
      <p:ext uri="{BB962C8B-B14F-4D97-AF65-F5344CB8AC3E}">
        <p14:creationId xmlns:p14="http://schemas.microsoft.com/office/powerpoint/2010/main" val="167720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64B50-5D4B-5E50-0AF7-3ECDF5C77BB0}"/>
              </a:ext>
            </a:extLst>
          </p:cNvPr>
          <p:cNvPicPr/>
          <p:nvPr/>
        </p:nvPicPr>
        <p:blipFill>
          <a:blip r:embed="rId2"/>
          <a:srcRect/>
          <a:stretch>
            <a:fillRect/>
          </a:stretch>
        </p:blipFill>
        <p:spPr bwMode="auto">
          <a:xfrm>
            <a:off x="1038895" y="940158"/>
            <a:ext cx="5057105" cy="3348507"/>
          </a:xfrm>
          <a:prstGeom prst="rect">
            <a:avLst/>
          </a:prstGeom>
          <a:noFill/>
        </p:spPr>
      </p:pic>
      <p:pic>
        <p:nvPicPr>
          <p:cNvPr id="3" name="Picture 2">
            <a:extLst>
              <a:ext uri="{FF2B5EF4-FFF2-40B4-BE49-F238E27FC236}">
                <a16:creationId xmlns:a16="http://schemas.microsoft.com/office/drawing/2014/main" id="{C45162B7-ACEA-0CD4-1E33-C54A53F8CF0C}"/>
              </a:ext>
            </a:extLst>
          </p:cNvPr>
          <p:cNvPicPr/>
          <p:nvPr/>
        </p:nvPicPr>
        <p:blipFill>
          <a:blip r:embed="rId3"/>
          <a:srcRect/>
          <a:stretch>
            <a:fillRect/>
          </a:stretch>
        </p:blipFill>
        <p:spPr bwMode="auto">
          <a:xfrm>
            <a:off x="6272013" y="811369"/>
            <a:ext cx="5203063" cy="3477295"/>
          </a:xfrm>
          <a:prstGeom prst="rect">
            <a:avLst/>
          </a:prstGeom>
          <a:noFill/>
        </p:spPr>
      </p:pic>
      <p:pic>
        <p:nvPicPr>
          <p:cNvPr id="4" name="Picture 3">
            <a:extLst>
              <a:ext uri="{FF2B5EF4-FFF2-40B4-BE49-F238E27FC236}">
                <a16:creationId xmlns:a16="http://schemas.microsoft.com/office/drawing/2014/main" id="{DE9133B6-C51A-6CDE-4383-E4F8FE07DBE5}"/>
              </a:ext>
            </a:extLst>
          </p:cNvPr>
          <p:cNvPicPr/>
          <p:nvPr/>
        </p:nvPicPr>
        <p:blipFill>
          <a:blip r:embed="rId4"/>
          <a:srcRect/>
          <a:stretch>
            <a:fillRect/>
          </a:stretch>
        </p:blipFill>
        <p:spPr bwMode="auto">
          <a:xfrm>
            <a:off x="3464417" y="4226214"/>
            <a:ext cx="5731098" cy="2226945"/>
          </a:xfrm>
          <a:prstGeom prst="rect">
            <a:avLst/>
          </a:prstGeom>
          <a:noFill/>
          <a:ln w="9525">
            <a:noFill/>
            <a:miter lim="800000"/>
            <a:headEnd/>
            <a:tailEnd/>
          </a:ln>
        </p:spPr>
      </p:pic>
      <p:sp>
        <p:nvSpPr>
          <p:cNvPr id="6" name="TextBox 5">
            <a:extLst>
              <a:ext uri="{FF2B5EF4-FFF2-40B4-BE49-F238E27FC236}">
                <a16:creationId xmlns:a16="http://schemas.microsoft.com/office/drawing/2014/main" id="{CF988F50-11A0-F52C-1801-CF5344F0C80E}"/>
              </a:ext>
            </a:extLst>
          </p:cNvPr>
          <p:cNvSpPr txBox="1"/>
          <p:nvPr/>
        </p:nvSpPr>
        <p:spPr>
          <a:xfrm>
            <a:off x="373487" y="3247553"/>
            <a:ext cx="1712891" cy="646331"/>
          </a:xfrm>
          <a:prstGeom prst="rect">
            <a:avLst/>
          </a:prstGeom>
          <a:noFill/>
        </p:spPr>
        <p:txBody>
          <a:bodyPr wrap="square">
            <a:spAutoFit/>
          </a:bodyPr>
          <a:lstStyle/>
          <a:p>
            <a:r>
              <a:rPr lang="en-US" b="1" dirty="0">
                <a:solidFill>
                  <a:srgbClr val="FF0000"/>
                </a:solidFill>
                <a:highlight>
                  <a:srgbClr val="FFFF00"/>
                </a:highlight>
              </a:rPr>
              <a:t>PROBLEM 2. 3D Plots</a:t>
            </a:r>
          </a:p>
        </p:txBody>
      </p:sp>
    </p:spTree>
    <p:extLst>
      <p:ext uri="{BB962C8B-B14F-4D97-AF65-F5344CB8AC3E}">
        <p14:creationId xmlns:p14="http://schemas.microsoft.com/office/powerpoint/2010/main" val="292924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91" y="228179"/>
            <a:ext cx="1821332" cy="369332"/>
          </a:xfrm>
          <a:prstGeom prst="rect">
            <a:avLst/>
          </a:prstGeom>
        </p:spPr>
        <p:txBody>
          <a:bodyPr wrap="none">
            <a:spAutoFit/>
          </a:bodyPr>
          <a:lstStyle/>
          <a:p>
            <a:r>
              <a:rPr lang="en-US" b="1" dirty="0">
                <a:solidFill>
                  <a:srgbClr val="FF0000"/>
                </a:solidFill>
                <a:highlight>
                  <a:srgbClr val="FFFF00"/>
                </a:highlight>
              </a:rPr>
              <a:t>PROBLEM 3. 2D</a:t>
            </a:r>
            <a:endParaRPr lang="en-US" dirty="0">
              <a:solidFill>
                <a:srgbClr val="FF0000"/>
              </a:solidFill>
              <a:highlight>
                <a:srgbClr val="FFFF00"/>
              </a:highlight>
            </a:endParaRPr>
          </a:p>
        </p:txBody>
      </p:sp>
      <p:pic>
        <p:nvPicPr>
          <p:cNvPr id="7" name="Picture 6"/>
          <p:cNvPicPr/>
          <p:nvPr/>
        </p:nvPicPr>
        <p:blipFill>
          <a:blip r:embed="rId2"/>
          <a:srcRect/>
          <a:stretch>
            <a:fillRect/>
          </a:stretch>
        </p:blipFill>
        <p:spPr bwMode="auto">
          <a:xfrm>
            <a:off x="340890" y="1159099"/>
            <a:ext cx="5755110" cy="6027312"/>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5937161" y="1159099"/>
            <a:ext cx="5913949" cy="5698901"/>
          </a:xfrm>
          <a:prstGeom prst="rect">
            <a:avLst/>
          </a:prstGeom>
          <a:noFill/>
          <a:ln w="9525">
            <a:noFill/>
            <a:miter lim="800000"/>
            <a:headEnd/>
            <a:tailEnd/>
          </a:ln>
        </p:spPr>
      </p:pic>
    </p:spTree>
    <p:extLst>
      <p:ext uri="{BB962C8B-B14F-4D97-AF65-F5344CB8AC3E}">
        <p14:creationId xmlns:p14="http://schemas.microsoft.com/office/powerpoint/2010/main" val="386605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6" y="548805"/>
            <a:ext cx="10617798" cy="5895025"/>
          </a:xfrm>
        </p:spPr>
        <p:txBody>
          <a:bodyPr>
            <a:normAutofit fontScale="90000"/>
          </a:bodyPr>
          <a:lstStyle/>
          <a:p>
            <a:pPr algn="just">
              <a:lnSpc>
                <a:spcPct val="150000"/>
              </a:lnSpc>
            </a:pPr>
            <a:r>
              <a:rPr lang="en-US" sz="2700" b="1" dirty="0">
                <a:solidFill>
                  <a:srgbClr val="FF0000"/>
                </a:solidFill>
                <a:highlight>
                  <a:srgbClr val="FFFF00"/>
                </a:highlight>
                <a:latin typeface="Arial Black" panose="020B0A04020102020204" pitchFamily="34" charset="0"/>
              </a:rPr>
              <a:t>ABSTRACT</a:t>
            </a:r>
            <a:br>
              <a:rPr lang="en-US" sz="2000" dirty="0"/>
            </a:br>
            <a:r>
              <a:rPr lang="en-US" sz="2000" b="1" dirty="0">
                <a:solidFill>
                  <a:srgbClr val="002060"/>
                </a:solidFill>
              </a:rPr>
              <a:t>In this paper, we introduced and applied an efficient computational algorithm utilizing the capabilities of the Maple 18 software package, incorporating the coded fractional derivatives in the Riemann-Liouville sense. Our focus is on solving coupled systems of partial differential equations commonly encountered in engineering and mathematical physics such as, fluid dynamics, viscoelastic materials, viscous damping, polymer physics, and just to mention </a:t>
            </a:r>
            <a:r>
              <a:rPr lang="en-US" sz="2000" b="1">
                <a:solidFill>
                  <a:srgbClr val="002060"/>
                </a:solidFill>
              </a:rPr>
              <a:t>a few. </a:t>
            </a:r>
            <a:r>
              <a:rPr lang="en-US" sz="2000" b="1" dirty="0">
                <a:solidFill>
                  <a:srgbClr val="002060"/>
                </a:solidFill>
              </a:rPr>
              <a:t>Our proposed algorithm used various mathematical commands within the Maple software package. We presented four illustrative examples of both linear and nonlinear time-fractional coupled systems of partial differential equations. The obtained results are systematically compared with analytical solutions to assess their accuracy. These findings are presented in both tabular format and as 2D and 3D graphical representations. The proposed algorithm is characterized by its ease of use, reliability, and efficiency. It holds the potential to serve as a valuable mathematical tool for addressing a wide range of systems of partial differential equations in applied mathematics</a:t>
            </a:r>
            <a:r>
              <a:rPr lang="en-US" sz="2000" dirty="0">
                <a:solidFill>
                  <a:schemeClr val="tx1"/>
                </a:solidFill>
              </a:rPr>
              <a:t>.</a:t>
            </a:r>
            <a:br>
              <a:rPr lang="en-US" sz="2000" dirty="0"/>
            </a:br>
            <a:r>
              <a:rPr lang="en-US" sz="2000" dirty="0">
                <a:solidFill>
                  <a:schemeClr val="tx1"/>
                </a:solidFill>
              </a:rPr>
              <a:t>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3782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8317B2-93C5-89A8-7C42-927510548604}"/>
              </a:ext>
            </a:extLst>
          </p:cNvPr>
          <p:cNvPicPr/>
          <p:nvPr/>
        </p:nvPicPr>
        <p:blipFill>
          <a:blip r:embed="rId2"/>
          <a:srcRect/>
          <a:stretch>
            <a:fillRect/>
          </a:stretch>
        </p:blipFill>
        <p:spPr bwMode="auto">
          <a:xfrm>
            <a:off x="382074" y="3966693"/>
            <a:ext cx="5542207" cy="2684553"/>
          </a:xfrm>
          <a:prstGeom prst="rect">
            <a:avLst/>
          </a:prstGeom>
          <a:noFill/>
          <a:ln w="9525">
            <a:noFill/>
            <a:miter lim="800000"/>
            <a:headEnd/>
            <a:tailEnd/>
          </a:ln>
        </p:spPr>
      </p:pic>
      <p:pic>
        <p:nvPicPr>
          <p:cNvPr id="3" name="Picture 2">
            <a:extLst>
              <a:ext uri="{FF2B5EF4-FFF2-40B4-BE49-F238E27FC236}">
                <a16:creationId xmlns:a16="http://schemas.microsoft.com/office/drawing/2014/main" id="{440FE17D-D1CC-41B7-CC10-3159D56125D6}"/>
              </a:ext>
            </a:extLst>
          </p:cNvPr>
          <p:cNvPicPr/>
          <p:nvPr/>
        </p:nvPicPr>
        <p:blipFill>
          <a:blip r:embed="rId3"/>
          <a:srcRect/>
          <a:stretch>
            <a:fillRect/>
          </a:stretch>
        </p:blipFill>
        <p:spPr bwMode="auto">
          <a:xfrm>
            <a:off x="2871990" y="656823"/>
            <a:ext cx="6980348" cy="3425779"/>
          </a:xfrm>
          <a:prstGeom prst="rect">
            <a:avLst/>
          </a:prstGeom>
          <a:noFill/>
          <a:ln w="9525">
            <a:noFill/>
            <a:miter lim="800000"/>
            <a:headEnd/>
            <a:tailEnd/>
          </a:ln>
        </p:spPr>
      </p:pic>
      <p:pic>
        <p:nvPicPr>
          <p:cNvPr id="4" name="Picture 3">
            <a:extLst>
              <a:ext uri="{FF2B5EF4-FFF2-40B4-BE49-F238E27FC236}">
                <a16:creationId xmlns:a16="http://schemas.microsoft.com/office/drawing/2014/main" id="{21DEC815-FB73-9D1F-17BB-58D84DA4938B}"/>
              </a:ext>
            </a:extLst>
          </p:cNvPr>
          <p:cNvPicPr/>
          <p:nvPr/>
        </p:nvPicPr>
        <p:blipFill>
          <a:blip r:embed="rId4"/>
          <a:srcRect/>
          <a:stretch>
            <a:fillRect/>
          </a:stretch>
        </p:blipFill>
        <p:spPr bwMode="auto">
          <a:xfrm>
            <a:off x="5924282" y="3966693"/>
            <a:ext cx="5885644" cy="2684553"/>
          </a:xfrm>
          <a:prstGeom prst="rect">
            <a:avLst/>
          </a:prstGeom>
          <a:noFill/>
          <a:ln w="9525">
            <a:noFill/>
            <a:miter lim="800000"/>
            <a:headEnd/>
            <a:tailEnd/>
          </a:ln>
        </p:spPr>
      </p:pic>
      <p:sp>
        <p:nvSpPr>
          <p:cNvPr id="6" name="TextBox 5">
            <a:extLst>
              <a:ext uri="{FF2B5EF4-FFF2-40B4-BE49-F238E27FC236}">
                <a16:creationId xmlns:a16="http://schemas.microsoft.com/office/drawing/2014/main" id="{C3B57A29-529D-F61F-1E00-EEF72F8749CD}"/>
              </a:ext>
            </a:extLst>
          </p:cNvPr>
          <p:cNvSpPr txBox="1"/>
          <p:nvPr/>
        </p:nvSpPr>
        <p:spPr>
          <a:xfrm>
            <a:off x="-180304" y="3247553"/>
            <a:ext cx="1906073" cy="369332"/>
          </a:xfrm>
          <a:prstGeom prst="rect">
            <a:avLst/>
          </a:prstGeom>
          <a:noFill/>
        </p:spPr>
        <p:txBody>
          <a:bodyPr wrap="square">
            <a:spAutoFit/>
          </a:bodyPr>
          <a:lstStyle/>
          <a:p>
            <a:r>
              <a:rPr lang="en-US" b="1" dirty="0">
                <a:solidFill>
                  <a:srgbClr val="FF0000"/>
                </a:solidFill>
                <a:highlight>
                  <a:srgbClr val="FFFF00"/>
                </a:highlight>
              </a:rPr>
              <a:t>PROBLEM 3. 3D</a:t>
            </a:r>
            <a:endParaRPr lang="en-US" dirty="0">
              <a:solidFill>
                <a:srgbClr val="FF0000"/>
              </a:solidFill>
              <a:highlight>
                <a:srgbClr val="FFFF00"/>
              </a:highlight>
            </a:endParaRPr>
          </a:p>
        </p:txBody>
      </p:sp>
    </p:spTree>
    <p:extLst>
      <p:ext uri="{BB962C8B-B14F-4D97-AF65-F5344CB8AC3E}">
        <p14:creationId xmlns:p14="http://schemas.microsoft.com/office/powerpoint/2010/main" val="282232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947" y="159940"/>
            <a:ext cx="2526654" cy="923330"/>
          </a:xfrm>
          <a:prstGeom prst="rect">
            <a:avLst/>
          </a:prstGeom>
        </p:spPr>
        <p:txBody>
          <a:bodyPr wrap="none">
            <a:spAutoFit/>
          </a:bodyPr>
          <a:lstStyle/>
          <a:p>
            <a:r>
              <a:rPr lang="en-US" b="1" dirty="0">
                <a:solidFill>
                  <a:srgbClr val="FF0000"/>
                </a:solidFill>
                <a:highlight>
                  <a:srgbClr val="FFFF00"/>
                </a:highlight>
              </a:rPr>
              <a:t>PROBLEM 4. 2D PLOTS</a:t>
            </a:r>
          </a:p>
          <a:p>
            <a:endParaRPr lang="en-US" b="1" dirty="0">
              <a:solidFill>
                <a:srgbClr val="FF0000"/>
              </a:solidFill>
              <a:highlight>
                <a:srgbClr val="FFFF00"/>
              </a:highlight>
            </a:endParaRPr>
          </a:p>
          <a:p>
            <a:endParaRPr lang="en-US" dirty="0">
              <a:solidFill>
                <a:srgbClr val="FF0000"/>
              </a:solidFill>
              <a:highlight>
                <a:srgbClr val="FFFF00"/>
              </a:highlight>
            </a:endParaRPr>
          </a:p>
        </p:txBody>
      </p:sp>
      <p:pic>
        <p:nvPicPr>
          <p:cNvPr id="6" name="Picture 5"/>
          <p:cNvPicPr/>
          <p:nvPr/>
        </p:nvPicPr>
        <p:blipFill>
          <a:blip r:embed="rId2"/>
          <a:srcRect/>
          <a:stretch>
            <a:fillRect/>
          </a:stretch>
        </p:blipFill>
        <p:spPr bwMode="auto">
          <a:xfrm>
            <a:off x="299947" y="669701"/>
            <a:ext cx="6397066" cy="6188299"/>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5975797" y="669702"/>
            <a:ext cx="5916255" cy="6188298"/>
          </a:xfrm>
          <a:prstGeom prst="rect">
            <a:avLst/>
          </a:prstGeom>
          <a:noFill/>
          <a:ln w="9525">
            <a:noFill/>
            <a:miter lim="800000"/>
            <a:headEnd/>
            <a:tailEnd/>
          </a:ln>
        </p:spPr>
      </p:pic>
    </p:spTree>
    <p:extLst>
      <p:ext uri="{BB962C8B-B14F-4D97-AF65-F5344CB8AC3E}">
        <p14:creationId xmlns:p14="http://schemas.microsoft.com/office/powerpoint/2010/main" val="81678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498A89-A102-2B86-5BC4-3504C05C71B2}"/>
              </a:ext>
            </a:extLst>
          </p:cNvPr>
          <p:cNvPicPr/>
          <p:nvPr/>
        </p:nvPicPr>
        <p:blipFill>
          <a:blip r:embed="rId2"/>
          <a:srcRect/>
          <a:stretch>
            <a:fillRect/>
          </a:stretch>
        </p:blipFill>
        <p:spPr bwMode="auto">
          <a:xfrm>
            <a:off x="3258355" y="334851"/>
            <a:ext cx="5789205" cy="3898622"/>
          </a:xfrm>
          <a:prstGeom prst="rect">
            <a:avLst/>
          </a:prstGeom>
          <a:noFill/>
          <a:ln w="9525">
            <a:noFill/>
            <a:miter lim="800000"/>
            <a:headEnd/>
            <a:tailEnd/>
          </a:ln>
        </p:spPr>
      </p:pic>
      <p:pic>
        <p:nvPicPr>
          <p:cNvPr id="3" name="Picture 2">
            <a:extLst>
              <a:ext uri="{FF2B5EF4-FFF2-40B4-BE49-F238E27FC236}">
                <a16:creationId xmlns:a16="http://schemas.microsoft.com/office/drawing/2014/main" id="{23BE777D-8827-580C-03CD-107CC0F4AFB5}"/>
              </a:ext>
            </a:extLst>
          </p:cNvPr>
          <p:cNvPicPr/>
          <p:nvPr/>
        </p:nvPicPr>
        <p:blipFill>
          <a:blip r:embed="rId3"/>
          <a:srcRect/>
          <a:stretch>
            <a:fillRect/>
          </a:stretch>
        </p:blipFill>
        <p:spPr bwMode="auto">
          <a:xfrm>
            <a:off x="927279" y="4044950"/>
            <a:ext cx="5499279" cy="2813049"/>
          </a:xfrm>
          <a:prstGeom prst="rect">
            <a:avLst/>
          </a:prstGeom>
          <a:noFill/>
          <a:ln w="9525">
            <a:noFill/>
            <a:miter lim="800000"/>
            <a:headEnd/>
            <a:tailEnd/>
          </a:ln>
        </p:spPr>
      </p:pic>
      <p:pic>
        <p:nvPicPr>
          <p:cNvPr id="4" name="Picture 3">
            <a:extLst>
              <a:ext uri="{FF2B5EF4-FFF2-40B4-BE49-F238E27FC236}">
                <a16:creationId xmlns:a16="http://schemas.microsoft.com/office/drawing/2014/main" id="{AC4B5806-AF6C-AFEC-5095-748F44C0447C}"/>
              </a:ext>
            </a:extLst>
          </p:cNvPr>
          <p:cNvPicPr/>
          <p:nvPr/>
        </p:nvPicPr>
        <p:blipFill>
          <a:blip r:embed="rId4"/>
          <a:srcRect/>
          <a:stretch>
            <a:fillRect/>
          </a:stretch>
        </p:blipFill>
        <p:spPr bwMode="auto">
          <a:xfrm>
            <a:off x="6095999" y="3902299"/>
            <a:ext cx="5673295" cy="2928959"/>
          </a:xfrm>
          <a:prstGeom prst="rect">
            <a:avLst/>
          </a:prstGeom>
          <a:noFill/>
          <a:ln w="9525">
            <a:noFill/>
            <a:miter lim="800000"/>
            <a:headEnd/>
            <a:tailEnd/>
          </a:ln>
        </p:spPr>
      </p:pic>
      <p:sp>
        <p:nvSpPr>
          <p:cNvPr id="6" name="TextBox 5">
            <a:extLst>
              <a:ext uri="{FF2B5EF4-FFF2-40B4-BE49-F238E27FC236}">
                <a16:creationId xmlns:a16="http://schemas.microsoft.com/office/drawing/2014/main" id="{FBC8F09C-0FFF-8AB6-9AEF-28C2E7D7A73C}"/>
              </a:ext>
            </a:extLst>
          </p:cNvPr>
          <p:cNvSpPr txBox="1"/>
          <p:nvPr/>
        </p:nvSpPr>
        <p:spPr>
          <a:xfrm>
            <a:off x="785611" y="3247553"/>
            <a:ext cx="2685415" cy="369332"/>
          </a:xfrm>
          <a:prstGeom prst="rect">
            <a:avLst/>
          </a:prstGeom>
          <a:noFill/>
        </p:spPr>
        <p:txBody>
          <a:bodyPr wrap="square">
            <a:spAutoFit/>
          </a:bodyPr>
          <a:lstStyle/>
          <a:p>
            <a:r>
              <a:rPr lang="en-US" b="1" dirty="0">
                <a:solidFill>
                  <a:srgbClr val="FF0000"/>
                </a:solidFill>
                <a:highlight>
                  <a:srgbClr val="FFFF00"/>
                </a:highlight>
              </a:rPr>
              <a:t>PROBLEM 4. 3D PLOTS</a:t>
            </a:r>
          </a:p>
        </p:txBody>
      </p:sp>
    </p:spTree>
    <p:extLst>
      <p:ext uri="{BB962C8B-B14F-4D97-AF65-F5344CB8AC3E}">
        <p14:creationId xmlns:p14="http://schemas.microsoft.com/office/powerpoint/2010/main" val="355971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74686" y="289679"/>
                <a:ext cx="10658901" cy="6432530"/>
              </a:xfrm>
              <a:prstGeom prst="rect">
                <a:avLst/>
              </a:prstGeom>
            </p:spPr>
            <p:txBody>
              <a:bodyPr wrap="square">
                <a:spAutoFit/>
              </a:bodyPr>
              <a:lstStyle/>
              <a:p>
                <a:pPr lvl="0" algn="ctr"/>
                <a:r>
                  <a:rPr lang="en-US" sz="2400" b="1" dirty="0">
                    <a:solidFill>
                      <a:srgbClr val="FF0000"/>
                    </a:solidFill>
                    <a:highlight>
                      <a:srgbClr val="FFFF00"/>
                    </a:highlight>
                    <a:latin typeface="Arial Black" panose="020B0A04020102020204" pitchFamily="34" charset="0"/>
                  </a:rPr>
                  <a:t>7.0 DISCUSSIONS AND CONCLUSION</a:t>
                </a:r>
                <a:endParaRPr lang="en-US" sz="2400" dirty="0">
                  <a:solidFill>
                    <a:srgbClr val="FF0000"/>
                  </a:solidFill>
                  <a:highlight>
                    <a:srgbClr val="FFFF00"/>
                  </a:highlight>
                  <a:latin typeface="Arial Black" panose="020B0A04020102020204" pitchFamily="34" charset="0"/>
                </a:endParaRPr>
              </a:p>
              <a:p>
                <a:r>
                  <a:rPr lang="en-US" b="1" i="1" dirty="0"/>
                  <a:t>7.1</a:t>
                </a:r>
              </a:p>
              <a:p>
                <a:pPr algn="ctr"/>
                <a:r>
                  <a:rPr lang="en-US" b="1" i="1" dirty="0"/>
                  <a:t> </a:t>
                </a:r>
                <a:r>
                  <a:rPr lang="en-US" sz="2800" b="1" i="1" dirty="0">
                    <a:solidFill>
                      <a:srgbClr val="FF0000"/>
                    </a:solidFill>
                    <a:highlight>
                      <a:srgbClr val="00FF00"/>
                    </a:highlight>
                  </a:rPr>
                  <a:t>7.1 DISCUSSIONS</a:t>
                </a:r>
                <a:endParaRPr lang="en-US" sz="2800" dirty="0">
                  <a:solidFill>
                    <a:srgbClr val="FF0000"/>
                  </a:solidFill>
                  <a:highlight>
                    <a:srgbClr val="00FF00"/>
                  </a:highlight>
                </a:endParaRPr>
              </a:p>
              <a:p>
                <a:pPr algn="just"/>
                <a:r>
                  <a:rPr lang="en-US" b="1" dirty="0">
                    <a:solidFill>
                      <a:srgbClr val="002060"/>
                    </a:solidFill>
                  </a:rPr>
                  <a:t>The study focused on the formulation and implementation of the algorithm approach for solving time-fractional coupled systems of partial differential equations (PDEs). The computational efficiency was analyzed by measuring the computational time required to obtain the numerical solutions. Thus, the numerical results of the four examples of both linear and nonlinear time-fractional coupled systems of partial differential equations are considered and presented as follows:</a:t>
                </a:r>
              </a:p>
              <a:p>
                <a:pPr algn="just"/>
                <a:r>
                  <a:rPr lang="en-US" b="1" dirty="0">
                    <a:solidFill>
                      <a:srgbClr val="002060"/>
                    </a:solidFill>
                    <a:highlight>
                      <a:srgbClr val="FFFF00"/>
                    </a:highlight>
                  </a:rPr>
                  <a:t>Figures (1a, 2a, 3a, 4a): </a:t>
                </a:r>
                <a:r>
                  <a:rPr lang="en-US" b="1" dirty="0">
                    <a:solidFill>
                      <a:srgbClr val="002060"/>
                    </a:solidFill>
                  </a:rPr>
                  <a:t>Depict the various fractional values of </a:t>
                </a:r>
                <a14:m>
                  <m:oMath xmlns:m="http://schemas.openxmlformats.org/officeDocument/2006/math">
                    <m:r>
                      <a:rPr lang="en-US" b="1" i="1" smtClean="0">
                        <a:solidFill>
                          <a:srgbClr val="002060"/>
                        </a:solidFill>
                        <a:latin typeface="Cambria Math" panose="02040503050406030204" pitchFamily="18" charset="0"/>
                      </a:rPr>
                      <m:t>𝜶</m:t>
                    </m:r>
                  </m:oMath>
                </a14:m>
                <a:r>
                  <a:rPr lang="en-US" b="1" dirty="0">
                    <a:solidFill>
                      <a:srgbClr val="002060"/>
                    </a:solidFill>
                  </a:rPr>
                  <a:t> from integer 1 to the fractional value 0.2, and the results showed the decrease in numerical solutions obtained (blue and red colors).</a:t>
                </a:r>
              </a:p>
              <a:p>
                <a:pPr algn="just"/>
                <a:r>
                  <a:rPr lang="en-US" b="1" dirty="0">
                    <a:solidFill>
                      <a:srgbClr val="002060"/>
                    </a:solidFill>
                    <a:highlight>
                      <a:srgbClr val="FFFF00"/>
                    </a:highlight>
                  </a:rPr>
                  <a:t>Figures (1b, 2b, 3b, 4b): </a:t>
                </a:r>
                <a:r>
                  <a:rPr lang="en-US" b="1" dirty="0">
                    <a:solidFill>
                      <a:srgbClr val="002060"/>
                    </a:solidFill>
                  </a:rPr>
                  <a:t>Depict the various fractional values of </a:t>
                </a:r>
                <a14:m>
                  <m:oMath xmlns:m="http://schemas.openxmlformats.org/officeDocument/2006/math">
                    <m:r>
                      <a:rPr lang="en-US" b="1" i="1" smtClean="0">
                        <a:solidFill>
                          <a:srgbClr val="002060"/>
                        </a:solidFill>
                        <a:latin typeface="Cambria Math" panose="02040503050406030204" pitchFamily="18" charset="0"/>
                      </a:rPr>
                      <m:t>𝜷</m:t>
                    </m:r>
                  </m:oMath>
                </a14:m>
                <a:r>
                  <a:rPr lang="en-US" b="1" dirty="0">
                    <a:solidFill>
                      <a:srgbClr val="002060"/>
                    </a:solidFill>
                  </a:rPr>
                  <a:t> from integer 1 to the fractional value 0.2 and the results obtained showed the decrease in numerical solutions obtained (blue and red colors).</a:t>
                </a:r>
              </a:p>
              <a:p>
                <a:pPr algn="just"/>
                <a:r>
                  <a:rPr lang="en-US" b="1" dirty="0">
                    <a:solidFill>
                      <a:srgbClr val="002060"/>
                    </a:solidFill>
                    <a:highlight>
                      <a:srgbClr val="FFFF00"/>
                    </a:highlight>
                  </a:rPr>
                  <a:t>Figures (1d, 2c, 3c, 4c)</a:t>
                </a:r>
                <a:r>
                  <a:rPr lang="en-US" b="1" dirty="0">
                    <a:solidFill>
                      <a:srgbClr val="002060"/>
                    </a:solidFill>
                  </a:rPr>
                  <a:t>: Depict the 3D comparison plots of the functions</a:t>
                </a:r>
                <a14:m>
                  <m:oMath xmlns:m="http://schemas.openxmlformats.org/officeDocument/2006/math">
                    <m:r>
                      <a:rPr lang="en-US" b="1" i="1" smtClean="0">
                        <a:solidFill>
                          <a:srgbClr val="002060"/>
                        </a:solidFill>
                        <a:latin typeface="Cambria Math" panose="02040503050406030204" pitchFamily="18" charset="0"/>
                      </a:rPr>
                      <m:t> </m:t>
                    </m:r>
                    <m:r>
                      <a:rPr lang="en-US" b="1" i="1" smtClean="0">
                        <a:solidFill>
                          <a:srgbClr val="002060"/>
                        </a:solidFill>
                        <a:latin typeface="Cambria Math" panose="02040503050406030204" pitchFamily="18" charset="0"/>
                      </a:rPr>
                      <m:t>𝒖</m:t>
                    </m:r>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𝒙</m:t>
                    </m:r>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𝒕</m:t>
                    </m:r>
                    <m:r>
                      <a:rPr lang="en-US" b="1" i="1" smtClean="0">
                        <a:solidFill>
                          <a:srgbClr val="002060"/>
                        </a:solidFill>
                        <a:latin typeface="Cambria Math" panose="02040503050406030204" pitchFamily="18" charset="0"/>
                      </a:rPr>
                      <m:t>)</m:t>
                    </m:r>
                  </m:oMath>
                </a14:m>
                <a:r>
                  <a:rPr lang="en-US" b="1" dirty="0">
                    <a:solidFill>
                      <a:srgbClr val="002060"/>
                    </a:solidFill>
                  </a:rPr>
                  <a:t>,</a:t>
                </a:r>
                <a14:m>
                  <m:oMath xmlns:m="http://schemas.openxmlformats.org/officeDocument/2006/math">
                    <m:r>
                      <a:rPr lang="en-US" b="1" i="1" smtClean="0">
                        <a:solidFill>
                          <a:srgbClr val="002060"/>
                        </a:solidFill>
                        <a:latin typeface="Cambria Math" panose="02040503050406030204" pitchFamily="18" charset="0"/>
                      </a:rPr>
                      <m:t> </m:t>
                    </m:r>
                    <m:r>
                      <a:rPr lang="en-US" b="1" i="1" smtClean="0">
                        <a:solidFill>
                          <a:srgbClr val="002060"/>
                        </a:solidFill>
                        <a:latin typeface="Cambria Math" panose="02040503050406030204" pitchFamily="18" charset="0"/>
                      </a:rPr>
                      <m:t>𝒗</m:t>
                    </m:r>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𝒙</m:t>
                    </m:r>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𝒕</m:t>
                    </m:r>
                    <m:r>
                      <a:rPr lang="en-US" b="1" i="1" smtClean="0">
                        <a:solidFill>
                          <a:srgbClr val="002060"/>
                        </a:solidFill>
                        <a:latin typeface="Cambria Math" panose="02040503050406030204" pitchFamily="18" charset="0"/>
                      </a:rPr>
                      <m:t>)</m:t>
                    </m:r>
                  </m:oMath>
                </a14:m>
                <a:r>
                  <a:rPr lang="en-US" b="1" dirty="0">
                    <a:solidFill>
                      <a:srgbClr val="002060"/>
                    </a:solidFill>
                  </a:rPr>
                  <a:t> and </a:t>
                </a:r>
                <a14:m>
                  <m:oMath xmlns:m="http://schemas.openxmlformats.org/officeDocument/2006/math">
                    <m:r>
                      <a:rPr lang="en-US" b="1" i="1" smtClean="0">
                        <a:solidFill>
                          <a:srgbClr val="002060"/>
                        </a:solidFill>
                        <a:latin typeface="Cambria Math" panose="02040503050406030204" pitchFamily="18" charset="0"/>
                      </a:rPr>
                      <m:t>𝒘</m:t>
                    </m:r>
                    <m:d>
                      <m:dPr>
                        <m:ctrlPr>
                          <a:rPr lang="en-US" b="1" i="1">
                            <a:solidFill>
                              <a:srgbClr val="002060"/>
                            </a:solidFill>
                            <a:latin typeface="Cambria Math" panose="02040503050406030204" pitchFamily="18" charset="0"/>
                          </a:rPr>
                        </m:ctrlPr>
                      </m:dPr>
                      <m:e>
                        <m:r>
                          <a:rPr lang="en-US" b="1" i="1" smtClean="0">
                            <a:solidFill>
                              <a:srgbClr val="002060"/>
                            </a:solidFill>
                            <a:latin typeface="Cambria Math" panose="02040503050406030204" pitchFamily="18" charset="0"/>
                          </a:rPr>
                          <m:t>𝒙</m:t>
                        </m:r>
                        <m:r>
                          <a:rPr lang="en-US" b="1" i="1" smtClean="0">
                            <a:solidFill>
                              <a:srgbClr val="002060"/>
                            </a:solidFill>
                            <a:latin typeface="Cambria Math" panose="02040503050406030204" pitchFamily="18" charset="0"/>
                          </a:rPr>
                          <m:t>,</m:t>
                        </m:r>
                        <m:r>
                          <a:rPr lang="en-US" b="1" i="1" smtClean="0">
                            <a:solidFill>
                              <a:srgbClr val="002060"/>
                            </a:solidFill>
                            <a:latin typeface="Cambria Math" panose="02040503050406030204" pitchFamily="18" charset="0"/>
                          </a:rPr>
                          <m:t>𝒕</m:t>
                        </m:r>
                      </m:e>
                    </m:d>
                    <m:r>
                      <a:rPr lang="en-US" b="1" i="1" smtClean="0">
                        <a:solidFill>
                          <a:srgbClr val="002060"/>
                        </a:solidFill>
                        <a:latin typeface="Cambria Math" panose="02040503050406030204" pitchFamily="18" charset="0"/>
                      </a:rPr>
                      <m:t>.</m:t>
                    </m:r>
                  </m:oMath>
                </a14:m>
                <a:r>
                  <a:rPr lang="en-US" b="1" dirty="0">
                    <a:solidFill>
                      <a:srgbClr val="002060"/>
                    </a:solidFill>
                  </a:rPr>
                  <a:t> </a:t>
                </a:r>
              </a:p>
              <a:p>
                <a:pPr algn="just"/>
                <a:r>
                  <a:rPr lang="en-US" b="1" dirty="0">
                    <a:solidFill>
                      <a:srgbClr val="002060"/>
                    </a:solidFill>
                    <a:highlight>
                      <a:srgbClr val="FFFF00"/>
                    </a:highlight>
                  </a:rPr>
                  <a:t>Figures (2d, 3d, 4d): </a:t>
                </a:r>
                <a:r>
                  <a:rPr lang="en-US" b="1" dirty="0">
                    <a:solidFill>
                      <a:srgbClr val="002060"/>
                    </a:solidFill>
                  </a:rPr>
                  <a:t>Depict the 3D comparison plots of exact solutions u(</a:t>
                </a:r>
                <a:r>
                  <a:rPr lang="en-US" b="1" dirty="0" err="1">
                    <a:solidFill>
                      <a:srgbClr val="002060"/>
                    </a:solidFill>
                  </a:rPr>
                  <a:t>x,t</a:t>
                </a:r>
                <a:r>
                  <a:rPr lang="en-US" b="1" dirty="0">
                    <a:solidFill>
                      <a:srgbClr val="002060"/>
                    </a:solidFill>
                  </a:rPr>
                  <a:t>)  and proposed algorithm which demonstrated a good agreement</a:t>
                </a:r>
              </a:p>
              <a:p>
                <a:pPr algn="just"/>
                <a:r>
                  <a:rPr lang="en-US" b="1" dirty="0">
                    <a:solidFill>
                      <a:srgbClr val="002060"/>
                    </a:solidFill>
                    <a:highlight>
                      <a:srgbClr val="FFFF00"/>
                    </a:highlight>
                  </a:rPr>
                  <a:t>Figures (2e, 3e, 4e): </a:t>
                </a:r>
                <a:r>
                  <a:rPr lang="en-US" b="1" dirty="0">
                    <a:solidFill>
                      <a:srgbClr val="002060"/>
                    </a:solidFill>
                  </a:rPr>
                  <a:t>Depict the 3D comparison plots of exact solutions v(</a:t>
                </a:r>
                <a:r>
                  <a:rPr lang="en-US" b="1" dirty="0" err="1">
                    <a:solidFill>
                      <a:srgbClr val="002060"/>
                    </a:solidFill>
                  </a:rPr>
                  <a:t>x,t</a:t>
                </a:r>
                <a:r>
                  <a:rPr lang="en-US" b="1" dirty="0">
                    <a:solidFill>
                      <a:srgbClr val="002060"/>
                    </a:solidFill>
                  </a:rPr>
                  <a:t>)  and proposed algorithm which demonstrated a good agreement.</a:t>
                </a:r>
              </a:p>
              <a:p>
                <a:pPr algn="just"/>
                <a:endParaRPr lang="en-US" dirty="0">
                  <a:latin typeface="Arial Black" panose="020B0A040201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74686" y="289679"/>
                <a:ext cx="10658901" cy="6432530"/>
              </a:xfrm>
              <a:prstGeom prst="rect">
                <a:avLst/>
              </a:prstGeom>
              <a:blipFill>
                <a:blip r:embed="rId2"/>
                <a:stretch>
                  <a:fillRect l="-457" t="-758" r="-457"/>
                </a:stretch>
              </a:blipFill>
            </p:spPr>
            <p:txBody>
              <a:bodyPr/>
              <a:lstStyle/>
              <a:p>
                <a:r>
                  <a:rPr lang="en-GB">
                    <a:noFill/>
                  </a:rPr>
                  <a:t> </a:t>
                </a:r>
              </a:p>
            </p:txBody>
          </p:sp>
        </mc:Fallback>
      </mc:AlternateContent>
    </p:spTree>
    <p:extLst>
      <p:ext uri="{BB962C8B-B14F-4D97-AF65-F5344CB8AC3E}">
        <p14:creationId xmlns:p14="http://schemas.microsoft.com/office/powerpoint/2010/main" val="2357717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8847" y="96826"/>
                <a:ext cx="10959152" cy="5078313"/>
              </a:xfrm>
              <a:prstGeom prst="rect">
                <a:avLst/>
              </a:prstGeom>
            </p:spPr>
            <p:txBody>
              <a:bodyPr wrap="square">
                <a:spAutoFit/>
              </a:bodyPr>
              <a:lstStyle/>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endParaRPr lang="en-US" sz="1600" b="1" dirty="0">
                  <a:solidFill>
                    <a:srgbClr val="002060"/>
                  </a:solidFill>
                  <a:highlight>
                    <a:srgbClr val="FFFF00"/>
                  </a:highlight>
                  <a:latin typeface="Arial Black" panose="020B0A04020102020204" pitchFamily="34" charset="0"/>
                  <a:cs typeface="Times New Roman" pitchFamily="18" charset="0"/>
                </a:endParaRPr>
              </a:p>
              <a:p>
                <a:pPr algn="just"/>
                <a:r>
                  <a:rPr lang="en-US" sz="1600" b="1" dirty="0">
                    <a:solidFill>
                      <a:srgbClr val="002060"/>
                    </a:solidFill>
                    <a:highlight>
                      <a:srgbClr val="FFFF00"/>
                    </a:highlight>
                    <a:latin typeface="Arial Black" panose="020B0A04020102020204" pitchFamily="34" charset="0"/>
                    <a:cs typeface="Times New Roman" pitchFamily="18" charset="0"/>
                  </a:rPr>
                  <a:t>Figures (1e, 2f, 3f, 4f):</a:t>
                </a:r>
                <a:r>
                  <a:rPr lang="en-US" sz="1600" dirty="0">
                    <a:solidFill>
                      <a:srgbClr val="002060"/>
                    </a:solidFill>
                    <a:highlight>
                      <a:srgbClr val="FFFF00"/>
                    </a:highlight>
                    <a:latin typeface="Arial Black" panose="020B0A04020102020204" pitchFamily="34" charset="0"/>
                    <a:cs typeface="Times New Roman" pitchFamily="18" charset="0"/>
                  </a:rPr>
                  <a:t> </a:t>
                </a:r>
                <a:r>
                  <a:rPr lang="en-US" sz="1600" dirty="0">
                    <a:solidFill>
                      <a:srgbClr val="002060"/>
                    </a:solidFill>
                    <a:latin typeface="Arial Black" panose="020B0A04020102020204" pitchFamily="34" charset="0"/>
                    <a:cs typeface="Times New Roman" pitchFamily="18" charset="0"/>
                  </a:rPr>
                  <a:t>Demonstrated the variation of the </a:t>
                </a:r>
                <a14:m>
                  <m:oMath xmlns:m="http://schemas.openxmlformats.org/officeDocument/2006/math">
                    <m:r>
                      <a:rPr lang="en-US" sz="1600" i="1">
                        <a:solidFill>
                          <a:srgbClr val="002060"/>
                        </a:solidFill>
                        <a:latin typeface="Cambria Math" panose="02040503050406030204" pitchFamily="18" charset="0"/>
                      </a:rPr>
                      <m:t>𝛼</m:t>
                    </m:r>
                    <m:r>
                      <a:rPr lang="en-US" sz="1600" i="1">
                        <a:solidFill>
                          <a:srgbClr val="002060"/>
                        </a:solidFill>
                        <a:latin typeface="Cambria Math" panose="02040503050406030204" pitchFamily="18" charset="0"/>
                      </a:rPr>
                      <m:t>=[1.0,0.8,0.6,0.4,0.2]</m:t>
                    </m:r>
                  </m:oMath>
                </a14:m>
                <a:r>
                  <a:rPr lang="en-US" sz="1600" dirty="0">
                    <a:solidFill>
                      <a:srgbClr val="002060"/>
                    </a:solidFill>
                    <a:latin typeface="Arial Black" panose="020B0A04020102020204" pitchFamily="34" charset="0"/>
                    <a:cs typeface="Times New Roman" pitchFamily="18" charset="0"/>
                  </a:rPr>
                  <a:t> in 3D surface plots for the function </a:t>
                </a:r>
                <a14:m>
                  <m:oMath xmlns:m="http://schemas.openxmlformats.org/officeDocument/2006/math">
                    <m:r>
                      <a:rPr lang="en-US" sz="1600" i="1">
                        <a:solidFill>
                          <a:srgbClr val="002060"/>
                        </a:solidFill>
                        <a:latin typeface="Cambria Math" panose="02040503050406030204" pitchFamily="18" charset="0"/>
                      </a:rPr>
                      <m:t>𝑢</m:t>
                    </m:r>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rPr>
                          <m:t>𝑥</m:t>
                        </m:r>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e>
                    </m:d>
                    <m:r>
                      <a:rPr lang="en-US" sz="1600" i="1">
                        <a:solidFill>
                          <a:srgbClr val="002060"/>
                        </a:solidFill>
                        <a:latin typeface="Cambria Math" panose="02040503050406030204" pitchFamily="18" charset="0"/>
                      </a:rPr>
                      <m:t>.</m:t>
                    </m:r>
                  </m:oMath>
                </a14:m>
                <a:r>
                  <a:rPr lang="en-US" sz="1600" dirty="0">
                    <a:solidFill>
                      <a:srgbClr val="002060"/>
                    </a:solidFill>
                    <a:latin typeface="Arial Black" panose="020B0A04020102020204" pitchFamily="34" charset="0"/>
                    <a:cs typeface="Times New Roman" pitchFamily="18" charset="0"/>
                  </a:rPr>
                  <a:t> </a:t>
                </a:r>
              </a:p>
              <a:p>
                <a:pPr algn="just"/>
                <a:r>
                  <a:rPr lang="en-US" sz="1600" b="1" dirty="0">
                    <a:solidFill>
                      <a:srgbClr val="002060"/>
                    </a:solidFill>
                    <a:highlight>
                      <a:srgbClr val="FFFF00"/>
                    </a:highlight>
                    <a:latin typeface="Arial Black" panose="020B0A04020102020204" pitchFamily="34" charset="0"/>
                    <a:cs typeface="Times New Roman" pitchFamily="18" charset="0"/>
                  </a:rPr>
                  <a:t>Figures (1f, 2g, 3g, 4g):</a:t>
                </a:r>
                <a:r>
                  <a:rPr lang="en-US" sz="1600" dirty="0">
                    <a:solidFill>
                      <a:srgbClr val="002060"/>
                    </a:solidFill>
                    <a:latin typeface="Arial Black" panose="020B0A04020102020204" pitchFamily="34" charset="0"/>
                    <a:cs typeface="Times New Roman" pitchFamily="18" charset="0"/>
                  </a:rPr>
                  <a:t> Demonstrated the variation of the </a:t>
                </a:r>
                <a14:m>
                  <m:oMath xmlns:m="http://schemas.openxmlformats.org/officeDocument/2006/math">
                    <m:r>
                      <a:rPr lang="en-US" sz="1600" i="1">
                        <a:solidFill>
                          <a:srgbClr val="002060"/>
                        </a:solidFill>
                        <a:latin typeface="Cambria Math" panose="02040503050406030204" pitchFamily="18" charset="0"/>
                      </a:rPr>
                      <m:t>𝛽</m:t>
                    </m:r>
                    <m:r>
                      <a:rPr lang="en-US" sz="1600" i="1">
                        <a:solidFill>
                          <a:srgbClr val="002060"/>
                        </a:solidFill>
                        <a:latin typeface="Cambria Math" panose="02040503050406030204" pitchFamily="18" charset="0"/>
                      </a:rPr>
                      <m:t>=[1.0,0.8,0.6,0.4,0.2]</m:t>
                    </m:r>
                  </m:oMath>
                </a14:m>
                <a:r>
                  <a:rPr lang="en-US" sz="1600" dirty="0">
                    <a:solidFill>
                      <a:srgbClr val="002060"/>
                    </a:solidFill>
                    <a:latin typeface="Arial Black" panose="020B0A04020102020204" pitchFamily="34" charset="0"/>
                    <a:cs typeface="Times New Roman" pitchFamily="18" charset="0"/>
                  </a:rPr>
                  <a:t> in 3D surface plots for the function </a:t>
                </a:r>
                <a14:m>
                  <m:oMath xmlns:m="http://schemas.openxmlformats.org/officeDocument/2006/math">
                    <m:r>
                      <a:rPr lang="en-US" sz="1600" i="1">
                        <a:solidFill>
                          <a:srgbClr val="002060"/>
                        </a:solidFill>
                        <a:latin typeface="Cambria Math" panose="02040503050406030204" pitchFamily="18" charset="0"/>
                      </a:rPr>
                      <m:t>𝑣</m:t>
                    </m:r>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rPr>
                          <m:t>𝑥</m:t>
                        </m:r>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e>
                    </m:d>
                    <m:r>
                      <a:rPr lang="en-US" sz="1600" i="1">
                        <a:solidFill>
                          <a:srgbClr val="002060"/>
                        </a:solidFill>
                        <a:latin typeface="Cambria Math" panose="02040503050406030204" pitchFamily="18" charset="0"/>
                      </a:rPr>
                      <m:t>.</m:t>
                    </m:r>
                  </m:oMath>
                </a14:m>
                <a:r>
                  <a:rPr lang="en-US" sz="1600" dirty="0">
                    <a:solidFill>
                      <a:srgbClr val="002060"/>
                    </a:solidFill>
                    <a:latin typeface="Arial Black" panose="020B0A04020102020204" pitchFamily="34" charset="0"/>
                    <a:cs typeface="Times New Roman" pitchFamily="18" charset="0"/>
                  </a:rPr>
                  <a:t> </a:t>
                </a:r>
              </a:p>
              <a:p>
                <a:pPr algn="just"/>
                <a:r>
                  <a:rPr lang="en-US" sz="1600" b="1" dirty="0">
                    <a:solidFill>
                      <a:srgbClr val="002060"/>
                    </a:solidFill>
                    <a:highlight>
                      <a:srgbClr val="FFFF00"/>
                    </a:highlight>
                    <a:latin typeface="Arial Black" panose="020B0A04020102020204" pitchFamily="34" charset="0"/>
                    <a:cs typeface="Times New Roman" pitchFamily="18" charset="0"/>
                  </a:rPr>
                  <a:t>Figures (1g):</a:t>
                </a:r>
                <a:r>
                  <a:rPr lang="en-US" sz="1600" dirty="0">
                    <a:solidFill>
                      <a:srgbClr val="002060"/>
                    </a:solidFill>
                    <a:highlight>
                      <a:srgbClr val="FFFF00"/>
                    </a:highlight>
                    <a:latin typeface="Arial Black" panose="020B0A04020102020204" pitchFamily="34" charset="0"/>
                    <a:cs typeface="Times New Roman" pitchFamily="18" charset="0"/>
                  </a:rPr>
                  <a:t> </a:t>
                </a:r>
                <a:r>
                  <a:rPr lang="en-US" sz="1600" dirty="0">
                    <a:solidFill>
                      <a:srgbClr val="002060"/>
                    </a:solidFill>
                    <a:latin typeface="Arial Black" panose="020B0A04020102020204" pitchFamily="34" charset="0"/>
                    <a:cs typeface="Times New Roman" pitchFamily="18" charset="0"/>
                  </a:rPr>
                  <a:t>Demonstrated the variation of the </a:t>
                </a:r>
                <a14:m>
                  <m:oMath xmlns:m="http://schemas.openxmlformats.org/officeDocument/2006/math">
                    <m:r>
                      <a:rPr lang="en-US" sz="1600" i="1">
                        <a:solidFill>
                          <a:srgbClr val="002060"/>
                        </a:solidFill>
                        <a:latin typeface="Cambria Math" panose="02040503050406030204" pitchFamily="18" charset="0"/>
                      </a:rPr>
                      <m:t>𝜃</m:t>
                    </m:r>
                    <m:r>
                      <a:rPr lang="en-US" sz="1600" i="1">
                        <a:solidFill>
                          <a:srgbClr val="002060"/>
                        </a:solidFill>
                        <a:latin typeface="Cambria Math" panose="02040503050406030204" pitchFamily="18" charset="0"/>
                      </a:rPr>
                      <m:t>=[1.0,0.8,0.6,0.4,0.2]</m:t>
                    </m:r>
                  </m:oMath>
                </a14:m>
                <a:r>
                  <a:rPr lang="en-US" sz="1600" dirty="0">
                    <a:solidFill>
                      <a:srgbClr val="002060"/>
                    </a:solidFill>
                    <a:latin typeface="Arial Black" panose="020B0A04020102020204" pitchFamily="34" charset="0"/>
                    <a:cs typeface="Times New Roman" pitchFamily="18" charset="0"/>
                  </a:rPr>
                  <a:t> in 3D surface plots for the function </a:t>
                </a:r>
                <a14:m>
                  <m:oMath xmlns:m="http://schemas.openxmlformats.org/officeDocument/2006/math">
                    <m:r>
                      <a:rPr lang="en-US" sz="1600" i="1">
                        <a:solidFill>
                          <a:srgbClr val="002060"/>
                        </a:solidFill>
                        <a:latin typeface="Cambria Math" panose="02040503050406030204" pitchFamily="18" charset="0"/>
                      </a:rPr>
                      <m:t>𝑤</m:t>
                    </m:r>
                    <m:d>
                      <m:dPr>
                        <m:ctrlPr>
                          <a:rPr lang="en-US" sz="1600" i="1">
                            <a:solidFill>
                              <a:srgbClr val="002060"/>
                            </a:solidFill>
                            <a:latin typeface="Cambria Math" panose="02040503050406030204" pitchFamily="18" charset="0"/>
                          </a:rPr>
                        </m:ctrlPr>
                      </m:dPr>
                      <m:e>
                        <m:r>
                          <a:rPr lang="en-US" sz="1600" i="1">
                            <a:solidFill>
                              <a:srgbClr val="002060"/>
                            </a:solidFill>
                            <a:latin typeface="Cambria Math" panose="02040503050406030204" pitchFamily="18" charset="0"/>
                          </a:rPr>
                          <m:t>𝑥</m:t>
                        </m:r>
                        <m:r>
                          <a:rPr lang="en-US" sz="1600" i="1">
                            <a:solidFill>
                              <a:srgbClr val="002060"/>
                            </a:solidFill>
                            <a:latin typeface="Cambria Math" panose="02040503050406030204" pitchFamily="18" charset="0"/>
                          </a:rPr>
                          <m:t>,</m:t>
                        </m:r>
                        <m:r>
                          <a:rPr lang="en-US" sz="1600" i="1">
                            <a:solidFill>
                              <a:srgbClr val="002060"/>
                            </a:solidFill>
                            <a:latin typeface="Cambria Math" panose="02040503050406030204" pitchFamily="18" charset="0"/>
                          </a:rPr>
                          <m:t>𝑦</m:t>
                        </m:r>
                      </m:e>
                    </m:d>
                    <m:r>
                      <a:rPr lang="en-US" sz="1600" i="1">
                        <a:solidFill>
                          <a:srgbClr val="002060"/>
                        </a:solidFill>
                        <a:latin typeface="Cambria Math" panose="02040503050406030204" pitchFamily="18" charset="0"/>
                      </a:rPr>
                      <m:t>.</m:t>
                    </m:r>
                  </m:oMath>
                </a14:m>
                <a:r>
                  <a:rPr lang="en-US" sz="1600" dirty="0">
                    <a:solidFill>
                      <a:srgbClr val="002060"/>
                    </a:solidFill>
                    <a:latin typeface="Arial Black" panose="020B0A04020102020204" pitchFamily="34" charset="0"/>
                    <a:cs typeface="Times New Roman" pitchFamily="18" charset="0"/>
                  </a:rPr>
                  <a:t> The most significant feature of the proposed algorithm is that it reduces the time taken to simplify some decomposition involved in nonlinearity terms characterized by its ease of use, reliability, and efficiency. It holds the potential to serve as a valuable mathematical tool for addressing a wide range of systems of partial differential equations in applied mathematics.</a:t>
                </a:r>
              </a:p>
              <a:p>
                <a:pPr algn="just"/>
                <a:endParaRPr lang="en-US" sz="1600" dirty="0">
                  <a:solidFill>
                    <a:srgbClr val="002060"/>
                  </a:solidFill>
                  <a:latin typeface="Arial Black" panose="020B0A04020102020204" pitchFamily="34" charset="0"/>
                  <a:cs typeface="Times New Roman" pitchFamily="18" charset="0"/>
                </a:endParaRP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8847" y="96826"/>
                <a:ext cx="10959152" cy="5078313"/>
              </a:xfrm>
              <a:prstGeom prst="rect">
                <a:avLst/>
              </a:prstGeom>
              <a:blipFill>
                <a:blip r:embed="rId2"/>
                <a:stretch>
                  <a:fillRect l="-334" r="-278"/>
                </a:stretch>
              </a:blipFill>
            </p:spPr>
            <p:txBody>
              <a:bodyPr/>
              <a:lstStyle/>
              <a:p>
                <a:r>
                  <a:rPr lang="en-GB">
                    <a:noFill/>
                  </a:rPr>
                  <a:t> </a:t>
                </a:r>
              </a:p>
            </p:txBody>
          </p:sp>
        </mc:Fallback>
      </mc:AlternateContent>
    </p:spTree>
    <p:extLst>
      <p:ext uri="{BB962C8B-B14F-4D97-AF65-F5344CB8AC3E}">
        <p14:creationId xmlns:p14="http://schemas.microsoft.com/office/powerpoint/2010/main" val="669913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430D8E-3121-D859-D057-8C476DF5DB49}"/>
              </a:ext>
            </a:extLst>
          </p:cNvPr>
          <p:cNvSpPr txBox="1"/>
          <p:nvPr/>
        </p:nvSpPr>
        <p:spPr>
          <a:xfrm>
            <a:off x="759854" y="339065"/>
            <a:ext cx="11243255" cy="5232202"/>
          </a:xfrm>
          <a:prstGeom prst="rect">
            <a:avLst/>
          </a:prstGeom>
          <a:noFill/>
        </p:spPr>
        <p:txBody>
          <a:bodyPr wrap="square">
            <a:spAutoFit/>
          </a:bodyPr>
          <a:lstStyle/>
          <a:p>
            <a:pPr algn="ctr"/>
            <a:r>
              <a:rPr lang="en-US" sz="2800" b="1" dirty="0">
                <a:solidFill>
                  <a:srgbClr val="FF0000"/>
                </a:solidFill>
                <a:highlight>
                  <a:srgbClr val="00FF00"/>
                </a:highlight>
                <a:latin typeface="Times New Roman" pitchFamily="18" charset="0"/>
                <a:cs typeface="Times New Roman" pitchFamily="18" charset="0"/>
              </a:rPr>
              <a:t>7.2   CONCLUSION</a:t>
            </a:r>
          </a:p>
          <a:p>
            <a:pPr algn="just"/>
            <a:endParaRPr lang="en-US" b="1" dirty="0">
              <a:solidFill>
                <a:srgbClr val="FF0000"/>
              </a:solidFill>
              <a:highlight>
                <a:srgbClr val="FFFF00"/>
              </a:highlight>
              <a:latin typeface="Times New Roman" pitchFamily="18" charset="0"/>
              <a:cs typeface="Times New Roman" pitchFamily="18" charset="0"/>
            </a:endParaRPr>
          </a:p>
          <a:p>
            <a:pPr algn="just"/>
            <a:endParaRPr lang="en-US" dirty="0">
              <a:solidFill>
                <a:srgbClr val="002060"/>
              </a:solidFill>
              <a:latin typeface="Arial Black" panose="020B0A04020102020204" pitchFamily="34" charset="0"/>
              <a:cs typeface="Times New Roman" pitchFamily="18" charset="0"/>
            </a:endParaRPr>
          </a:p>
          <a:p>
            <a:pPr algn="just"/>
            <a:r>
              <a:rPr lang="en-US" dirty="0">
                <a:solidFill>
                  <a:srgbClr val="002060"/>
                </a:solidFill>
                <a:latin typeface="Arial Black" panose="020B0A04020102020204" pitchFamily="34" charset="0"/>
                <a:cs typeface="Times New Roman" pitchFamily="18" charset="0"/>
              </a:rPr>
              <a:t>This paper has demonstrated a significant advancement in the field of computation mathematics, especially in the area of time-fractional coupled systems partial differential equations. The algorithm strikes a remarkable balance between computational efficiency and accuracy by introducing new technique and integrating the best usage of Maple software package. The creation of a novel algorithm has created opportunities for additional research and use in a variety of scientific and engineering fields in addition to offering a dependable computational tool for handling challenging fractional calculus issues. This paper effectively tackles the difficult problem of solving time-fractional coupled systems of linear and non-linear partial differential equations (PDEs) and opened avenues for further exploration and application in diverse scientific and engineering domains. However, the algorithm opens new doors for exploring and understanding the intricate dynamics of real-world phenomena, ultimately advancing both computational mathematics and our capacity to model the complexities of the natural world.</a:t>
            </a:r>
          </a:p>
          <a:p>
            <a:pPr algn="just"/>
            <a:endParaRPr lang="en-US" b="1" dirty="0">
              <a:solidFill>
                <a:srgbClr val="FF0000"/>
              </a:solidFill>
              <a:highlight>
                <a:srgbClr val="FFFF00"/>
              </a:highlight>
              <a:latin typeface="Times New Roman" pitchFamily="18" charset="0"/>
              <a:cs typeface="Times New Roman" pitchFamily="18" charset="0"/>
            </a:endParaRPr>
          </a:p>
        </p:txBody>
      </p:sp>
    </p:spTree>
    <p:extLst>
      <p:ext uri="{BB962C8B-B14F-4D97-AF65-F5344CB8AC3E}">
        <p14:creationId xmlns:p14="http://schemas.microsoft.com/office/powerpoint/2010/main" val="61526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0"/>
            <a:ext cx="11682483" cy="9070881"/>
          </a:xfrm>
          <a:prstGeom prst="rect">
            <a:avLst/>
          </a:prstGeom>
        </p:spPr>
        <p:txBody>
          <a:bodyPr wrap="square">
            <a:spAutoFit/>
          </a:bodyPr>
          <a:lstStyle/>
          <a:p>
            <a:pPr algn="ctr">
              <a:lnSpc>
                <a:spcPct val="200000"/>
              </a:lnSpc>
              <a:spcAft>
                <a:spcPts val="1000"/>
              </a:spcAft>
            </a:pP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REFERENCES</a:t>
            </a:r>
            <a:endParaRPr lang="en-US" sz="2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dirty="0">
                <a:latin typeface="Times New Roman"/>
                <a:ea typeface="Calibri"/>
                <a:cs typeface="Times New Roman"/>
              </a:rPr>
              <a:t>[</a:t>
            </a:r>
            <a:r>
              <a:rPr lang="en-US" dirty="0">
                <a:solidFill>
                  <a:srgbClr val="002060"/>
                </a:solidFill>
                <a:latin typeface="Arial Black" panose="020B0A04020102020204" pitchFamily="34" charset="0"/>
                <a:ea typeface="Calibri"/>
                <a:cs typeface="Times New Roman"/>
              </a:rPr>
              <a:t>1] </a:t>
            </a:r>
            <a:r>
              <a:rPr lang="en-US" dirty="0" err="1">
                <a:solidFill>
                  <a:srgbClr val="002060"/>
                </a:solidFill>
                <a:latin typeface="Arial Black" panose="020B0A04020102020204" pitchFamily="34" charset="0"/>
                <a:ea typeface="Calibri"/>
                <a:cs typeface="Times New Roman"/>
              </a:rPr>
              <a:t>Baleanu</a:t>
            </a:r>
            <a:r>
              <a:rPr lang="en-US" dirty="0">
                <a:solidFill>
                  <a:srgbClr val="002060"/>
                </a:solidFill>
                <a:latin typeface="Arial Black" panose="020B0A04020102020204" pitchFamily="34" charset="0"/>
                <a:ea typeface="Calibri"/>
                <a:cs typeface="Times New Roman"/>
              </a:rPr>
              <a:t> D, </a:t>
            </a:r>
            <a:r>
              <a:rPr lang="en-US" dirty="0" err="1">
                <a:solidFill>
                  <a:srgbClr val="002060"/>
                </a:solidFill>
                <a:latin typeface="Arial Black" panose="020B0A04020102020204" pitchFamily="34" charset="0"/>
                <a:ea typeface="Calibri"/>
                <a:cs typeface="Times New Roman"/>
              </a:rPr>
              <a:t>Diethelm</a:t>
            </a:r>
            <a:r>
              <a:rPr lang="en-US" dirty="0">
                <a:solidFill>
                  <a:srgbClr val="002060"/>
                </a:solidFill>
                <a:latin typeface="Arial Black" panose="020B0A04020102020204" pitchFamily="34" charset="0"/>
                <a:ea typeface="Calibri"/>
                <a:cs typeface="Times New Roman"/>
              </a:rPr>
              <a:t> K, </a:t>
            </a:r>
            <a:r>
              <a:rPr lang="en-US" dirty="0" err="1">
                <a:solidFill>
                  <a:srgbClr val="002060"/>
                </a:solidFill>
                <a:latin typeface="Arial Black" panose="020B0A04020102020204" pitchFamily="34" charset="0"/>
                <a:ea typeface="Calibri"/>
                <a:cs typeface="Times New Roman"/>
              </a:rPr>
              <a:t>Scalas</a:t>
            </a:r>
            <a:r>
              <a:rPr lang="en-US" dirty="0">
                <a:solidFill>
                  <a:srgbClr val="002060"/>
                </a:solidFill>
                <a:latin typeface="Arial Black" panose="020B0A04020102020204" pitchFamily="34" charset="0"/>
                <a:ea typeface="Calibri"/>
                <a:cs typeface="Times New Roman"/>
              </a:rPr>
              <a:t> E, Trujillo M (2012) Fractional  calculus: models and numerical methods. World </a:t>
            </a:r>
            <a:r>
              <a:rPr lang="en-US" dirty="0" err="1">
                <a:solidFill>
                  <a:srgbClr val="002060"/>
                </a:solidFill>
                <a:latin typeface="Arial Black" panose="020B0A04020102020204" pitchFamily="34" charset="0"/>
                <a:ea typeface="Calibri"/>
                <a:cs typeface="Times New Roman"/>
              </a:rPr>
              <a:t>Scientifc</a:t>
            </a:r>
            <a:r>
              <a:rPr lang="en-US" dirty="0">
                <a:solidFill>
                  <a:srgbClr val="002060"/>
                </a:solidFill>
                <a:latin typeface="Arial Black" panose="020B0A04020102020204" pitchFamily="34" charset="0"/>
                <a:ea typeface="Calibri"/>
                <a:cs typeface="Times New Roman"/>
              </a:rPr>
              <a:t> Publishing Company, Singapore.</a:t>
            </a:r>
          </a:p>
          <a:p>
            <a:pPr algn="just">
              <a:lnSpc>
                <a:spcPct val="107000"/>
              </a:lnSpc>
            </a:pPr>
            <a:r>
              <a:rPr lang="en-US" dirty="0">
                <a:solidFill>
                  <a:srgbClr val="002060"/>
                </a:solidFill>
                <a:latin typeface="Arial Black" panose="020B0A04020102020204" pitchFamily="34" charset="0"/>
                <a:ea typeface="Calibri"/>
                <a:cs typeface="Times New Roman"/>
              </a:rPr>
              <a:t>[2] </a:t>
            </a:r>
            <a:r>
              <a:rPr lang="en-US" dirty="0" err="1">
                <a:solidFill>
                  <a:srgbClr val="002060"/>
                </a:solidFill>
                <a:latin typeface="Arial Black" panose="020B0A04020102020204" pitchFamily="34" charset="0"/>
                <a:ea typeface="Calibri"/>
                <a:cs typeface="Times New Roman"/>
              </a:rPr>
              <a:t>Baleanu</a:t>
            </a:r>
            <a:r>
              <a:rPr lang="en-US" dirty="0">
                <a:solidFill>
                  <a:srgbClr val="002060"/>
                </a:solidFill>
                <a:latin typeface="Arial Black" panose="020B0A04020102020204" pitchFamily="34" charset="0"/>
                <a:ea typeface="Calibri"/>
                <a:cs typeface="Times New Roman"/>
              </a:rPr>
              <a:t> D, Machado JAT, </a:t>
            </a:r>
            <a:r>
              <a:rPr lang="en-US" dirty="0" err="1">
                <a:solidFill>
                  <a:srgbClr val="002060"/>
                </a:solidFill>
                <a:latin typeface="Arial Black" panose="020B0A04020102020204" pitchFamily="34" charset="0"/>
                <a:ea typeface="Calibri"/>
                <a:cs typeface="Times New Roman"/>
              </a:rPr>
              <a:t>Luo</a:t>
            </a:r>
            <a:r>
              <a:rPr lang="en-US" dirty="0">
                <a:solidFill>
                  <a:srgbClr val="002060"/>
                </a:solidFill>
                <a:latin typeface="Arial Black" panose="020B0A04020102020204" pitchFamily="34" charset="0"/>
                <a:ea typeface="Calibri"/>
                <a:cs typeface="Times New Roman"/>
              </a:rPr>
              <a:t> AC (2012) Fractional dynamics and control. Springer, Berlin.</a:t>
            </a:r>
          </a:p>
          <a:p>
            <a:pPr algn="just">
              <a:lnSpc>
                <a:spcPct val="107000"/>
              </a:lnSpc>
            </a:pPr>
            <a:r>
              <a:rPr lang="en-US" dirty="0">
                <a:solidFill>
                  <a:srgbClr val="002060"/>
                </a:solidFill>
                <a:latin typeface="Arial Black" panose="020B0A04020102020204" pitchFamily="34" charset="0"/>
                <a:ea typeface="Calibri"/>
                <a:cs typeface="Times New Roman"/>
              </a:rPr>
              <a:t>[3] </a:t>
            </a:r>
            <a:r>
              <a:rPr lang="en-US" dirty="0" err="1">
                <a:solidFill>
                  <a:srgbClr val="002060"/>
                </a:solidFill>
                <a:latin typeface="Arial Black" panose="020B0A04020102020204" pitchFamily="34" charset="0"/>
                <a:ea typeface="Calibri"/>
                <a:cs typeface="Times New Roman"/>
              </a:rPr>
              <a:t>Kilbas</a:t>
            </a:r>
            <a:r>
              <a:rPr lang="en-US" dirty="0">
                <a:solidFill>
                  <a:srgbClr val="002060"/>
                </a:solidFill>
                <a:latin typeface="Arial Black" panose="020B0A04020102020204" pitchFamily="34" charset="0"/>
                <a:ea typeface="Calibri"/>
                <a:cs typeface="Times New Roman"/>
              </a:rPr>
              <a:t> A </a:t>
            </a:r>
            <a:r>
              <a:rPr lang="en-US" dirty="0" err="1">
                <a:solidFill>
                  <a:srgbClr val="002060"/>
                </a:solidFill>
                <a:latin typeface="Arial Black" panose="020B0A04020102020204" pitchFamily="34" charset="0"/>
                <a:ea typeface="Calibri"/>
                <a:cs typeface="Times New Roman"/>
              </a:rPr>
              <a:t>A</a:t>
            </a:r>
            <a:r>
              <a:rPr lang="en-US" dirty="0">
                <a:solidFill>
                  <a:srgbClr val="002060"/>
                </a:solidFill>
                <a:latin typeface="Arial Black" panose="020B0A04020102020204" pitchFamily="34" charset="0"/>
                <a:ea typeface="Calibri"/>
                <a:cs typeface="Times New Roman"/>
              </a:rPr>
              <a:t>, </a:t>
            </a:r>
            <a:r>
              <a:rPr lang="en-US" dirty="0" err="1">
                <a:solidFill>
                  <a:srgbClr val="002060"/>
                </a:solidFill>
                <a:latin typeface="Arial Black" panose="020B0A04020102020204" pitchFamily="34" charset="0"/>
                <a:ea typeface="Calibri"/>
                <a:cs typeface="Times New Roman"/>
              </a:rPr>
              <a:t>Srivastava</a:t>
            </a:r>
            <a:r>
              <a:rPr lang="en-US" dirty="0">
                <a:solidFill>
                  <a:srgbClr val="002060"/>
                </a:solidFill>
                <a:latin typeface="Arial Black" panose="020B0A04020102020204" pitchFamily="34" charset="0"/>
                <a:ea typeface="Calibri"/>
                <a:cs typeface="Times New Roman"/>
              </a:rPr>
              <a:t> H M, Trujillo JJ (2006) Theory and applications of fractional differential equations, north-</a:t>
            </a:r>
            <a:r>
              <a:rPr lang="en-US" dirty="0" err="1">
                <a:solidFill>
                  <a:srgbClr val="002060"/>
                </a:solidFill>
                <a:latin typeface="Arial Black" panose="020B0A04020102020204" pitchFamily="34" charset="0"/>
                <a:ea typeface="Calibri"/>
                <a:cs typeface="Times New Roman"/>
              </a:rPr>
              <a:t>holland</a:t>
            </a:r>
            <a:r>
              <a:rPr lang="en-US" dirty="0">
                <a:solidFill>
                  <a:srgbClr val="002060"/>
                </a:solidFill>
                <a:latin typeface="Arial Black" panose="020B0A04020102020204" pitchFamily="34" charset="0"/>
                <a:ea typeface="Calibri"/>
                <a:cs typeface="Times New Roman"/>
              </a:rPr>
              <a:t> mathematics studies, </a:t>
            </a:r>
            <a:r>
              <a:rPr lang="en-US" dirty="0" err="1">
                <a:solidFill>
                  <a:srgbClr val="002060"/>
                </a:solidFill>
                <a:latin typeface="Arial Black" panose="020B0A04020102020204" pitchFamily="34" charset="0"/>
                <a:ea typeface="Calibri"/>
                <a:cs typeface="Times New Roman"/>
              </a:rPr>
              <a:t>vol</a:t>
            </a:r>
            <a:r>
              <a:rPr lang="en-US" dirty="0">
                <a:solidFill>
                  <a:srgbClr val="002060"/>
                </a:solidFill>
                <a:latin typeface="Arial Black" panose="020B0A04020102020204" pitchFamily="34" charset="0"/>
                <a:ea typeface="Calibri"/>
                <a:cs typeface="Times New Roman"/>
              </a:rPr>
              <a:t> 204. Elsevier Science B.V, Amsterdam.</a:t>
            </a:r>
          </a:p>
          <a:p>
            <a:pPr algn="just">
              <a:lnSpc>
                <a:spcPct val="107000"/>
              </a:lnSpc>
            </a:pPr>
            <a:r>
              <a:rPr lang="en-US" dirty="0">
                <a:solidFill>
                  <a:srgbClr val="002060"/>
                </a:solidFill>
                <a:latin typeface="Arial Black" panose="020B0A04020102020204" pitchFamily="34" charset="0"/>
                <a:ea typeface="Calibri"/>
                <a:cs typeface="Times New Roman"/>
              </a:rPr>
              <a:t>[4] </a:t>
            </a:r>
            <a:r>
              <a:rPr lang="en-US" dirty="0" err="1">
                <a:solidFill>
                  <a:srgbClr val="002060"/>
                </a:solidFill>
                <a:latin typeface="Arial Black" panose="020B0A04020102020204" pitchFamily="34" charset="0"/>
                <a:ea typeface="Calibri"/>
                <a:cs typeface="Times New Roman"/>
              </a:rPr>
              <a:t>Zurigat</a:t>
            </a:r>
            <a:r>
              <a:rPr lang="en-US" dirty="0">
                <a:solidFill>
                  <a:srgbClr val="002060"/>
                </a:solidFill>
                <a:latin typeface="Arial Black" panose="020B0A04020102020204" pitchFamily="34" charset="0"/>
                <a:ea typeface="Calibri"/>
                <a:cs typeface="Times New Roman"/>
              </a:rPr>
              <a:t> M,  </a:t>
            </a:r>
            <a:r>
              <a:rPr lang="en-US" dirty="0" err="1">
                <a:solidFill>
                  <a:srgbClr val="002060"/>
                </a:solidFill>
                <a:latin typeface="Arial Black" panose="020B0A04020102020204" pitchFamily="34" charset="0"/>
                <a:ea typeface="Calibri"/>
                <a:cs typeface="Times New Roman"/>
              </a:rPr>
              <a:t>Momani</a:t>
            </a:r>
            <a:r>
              <a:rPr lang="en-US" dirty="0">
                <a:solidFill>
                  <a:srgbClr val="002060"/>
                </a:solidFill>
                <a:latin typeface="Arial Black" panose="020B0A04020102020204" pitchFamily="34" charset="0"/>
                <a:ea typeface="Calibri"/>
                <a:cs typeface="Times New Roman"/>
              </a:rPr>
              <a:t> S, </a:t>
            </a:r>
            <a:r>
              <a:rPr lang="en-US" dirty="0" err="1">
                <a:solidFill>
                  <a:srgbClr val="002060"/>
                </a:solidFill>
                <a:latin typeface="Arial Black" panose="020B0A04020102020204" pitchFamily="34" charset="0"/>
                <a:ea typeface="Calibri"/>
                <a:cs typeface="Times New Roman"/>
              </a:rPr>
              <a:t>Odibat</a:t>
            </a:r>
            <a:r>
              <a:rPr lang="en-US" dirty="0">
                <a:solidFill>
                  <a:srgbClr val="002060"/>
                </a:solidFill>
                <a:latin typeface="Arial Black" panose="020B0A04020102020204" pitchFamily="34" charset="0"/>
                <a:ea typeface="Calibri"/>
                <a:cs typeface="Times New Roman"/>
              </a:rPr>
              <a:t> Z, </a:t>
            </a:r>
            <a:r>
              <a:rPr lang="en-US" dirty="0" err="1">
                <a:solidFill>
                  <a:srgbClr val="002060"/>
                </a:solidFill>
                <a:latin typeface="Arial Black" panose="020B0A04020102020204" pitchFamily="34" charset="0"/>
                <a:ea typeface="Calibri"/>
                <a:cs typeface="Times New Roman"/>
              </a:rPr>
              <a:t>Alawneh</a:t>
            </a:r>
            <a:r>
              <a:rPr lang="en-US" dirty="0">
                <a:solidFill>
                  <a:srgbClr val="002060"/>
                </a:solidFill>
                <a:latin typeface="Arial Black" panose="020B0A04020102020204" pitchFamily="34" charset="0"/>
                <a:ea typeface="Calibri"/>
                <a:cs typeface="Times New Roman"/>
              </a:rPr>
              <a:t> A (2010) The homotopy analysis method for handling systems of fractional differential equations, Appl. Math. Model. 34 (1)  pp24–35.</a:t>
            </a:r>
          </a:p>
          <a:p>
            <a:pPr algn="just">
              <a:lnSpc>
                <a:spcPct val="107000"/>
              </a:lnSpc>
            </a:pPr>
            <a:r>
              <a:rPr lang="en-US" dirty="0">
                <a:solidFill>
                  <a:srgbClr val="002060"/>
                </a:solidFill>
                <a:latin typeface="Arial Black" panose="020B0A04020102020204" pitchFamily="34" charset="0"/>
                <a:ea typeface="Calibri"/>
                <a:cs typeface="Times New Roman"/>
              </a:rPr>
              <a:t>[5] </a:t>
            </a:r>
            <a:r>
              <a:rPr lang="en-US" dirty="0" err="1">
                <a:solidFill>
                  <a:srgbClr val="002060"/>
                </a:solidFill>
                <a:latin typeface="Arial Black" panose="020B0A04020102020204" pitchFamily="34" charset="0"/>
                <a:ea typeface="Calibri"/>
                <a:cs typeface="Times New Roman"/>
              </a:rPr>
              <a:t>Jafari</a:t>
            </a:r>
            <a:r>
              <a:rPr lang="en-US" dirty="0">
                <a:solidFill>
                  <a:srgbClr val="002060"/>
                </a:solidFill>
                <a:latin typeface="Arial Black" panose="020B0A04020102020204" pitchFamily="34" charset="0"/>
                <a:ea typeface="Calibri"/>
                <a:cs typeface="Times New Roman"/>
              </a:rPr>
              <a:t> H, </a:t>
            </a:r>
            <a:r>
              <a:rPr lang="en-US" dirty="0" err="1">
                <a:solidFill>
                  <a:srgbClr val="002060"/>
                </a:solidFill>
                <a:latin typeface="Arial Black" panose="020B0A04020102020204" pitchFamily="34" charset="0"/>
                <a:ea typeface="Calibri"/>
                <a:cs typeface="Times New Roman"/>
              </a:rPr>
              <a:t>Nazari</a:t>
            </a:r>
            <a:r>
              <a:rPr lang="en-US" dirty="0">
                <a:solidFill>
                  <a:srgbClr val="002060"/>
                </a:solidFill>
                <a:latin typeface="Arial Black" panose="020B0A04020102020204" pitchFamily="34" charset="0"/>
                <a:ea typeface="Calibri"/>
                <a:cs typeface="Times New Roman"/>
              </a:rPr>
              <a:t> M, </a:t>
            </a:r>
            <a:r>
              <a:rPr lang="en-US" dirty="0" err="1">
                <a:solidFill>
                  <a:srgbClr val="002060"/>
                </a:solidFill>
                <a:latin typeface="Arial Black" panose="020B0A04020102020204" pitchFamily="34" charset="0"/>
                <a:ea typeface="Calibri"/>
                <a:cs typeface="Times New Roman"/>
              </a:rPr>
              <a:t>Baleanu</a:t>
            </a:r>
            <a:r>
              <a:rPr lang="en-US" dirty="0">
                <a:solidFill>
                  <a:srgbClr val="002060"/>
                </a:solidFill>
                <a:latin typeface="Arial Black" panose="020B0A04020102020204" pitchFamily="34" charset="0"/>
                <a:ea typeface="Calibri"/>
                <a:cs typeface="Times New Roman"/>
              </a:rPr>
              <a:t> D, </a:t>
            </a:r>
            <a:r>
              <a:rPr lang="en-US" dirty="0" err="1">
                <a:solidFill>
                  <a:srgbClr val="002060"/>
                </a:solidFill>
                <a:latin typeface="Arial Black" panose="020B0A04020102020204" pitchFamily="34" charset="0"/>
                <a:ea typeface="Calibri"/>
                <a:cs typeface="Times New Roman"/>
              </a:rPr>
              <a:t>Khalique</a:t>
            </a:r>
            <a:r>
              <a:rPr lang="en-US" dirty="0">
                <a:solidFill>
                  <a:srgbClr val="002060"/>
                </a:solidFill>
                <a:latin typeface="Arial Black" panose="020B0A04020102020204" pitchFamily="34" charset="0"/>
                <a:ea typeface="Calibri"/>
                <a:cs typeface="Times New Roman"/>
              </a:rPr>
              <a:t> C.M (2013) A new approach for solving a system of fractional partial differential equations, Computers and Mathematics with Applications 66, pp838–843.</a:t>
            </a:r>
          </a:p>
          <a:p>
            <a:pPr algn="just">
              <a:lnSpc>
                <a:spcPct val="107000"/>
              </a:lnSpc>
            </a:pPr>
            <a:r>
              <a:rPr lang="en-US" dirty="0">
                <a:solidFill>
                  <a:srgbClr val="002060"/>
                </a:solidFill>
                <a:latin typeface="Arial Black" panose="020B0A04020102020204" pitchFamily="34" charset="0"/>
                <a:ea typeface="Calibri"/>
                <a:cs typeface="Times New Roman"/>
              </a:rPr>
              <a:t>[6] Jena R M, </a:t>
            </a:r>
            <a:r>
              <a:rPr lang="en-US" dirty="0" err="1">
                <a:solidFill>
                  <a:srgbClr val="002060"/>
                </a:solidFill>
                <a:latin typeface="Arial Black" panose="020B0A04020102020204" pitchFamily="34" charset="0"/>
                <a:ea typeface="Calibri"/>
                <a:cs typeface="Times New Roman"/>
              </a:rPr>
              <a:t>Chakraverty</a:t>
            </a:r>
            <a:r>
              <a:rPr lang="en-US" dirty="0">
                <a:solidFill>
                  <a:srgbClr val="002060"/>
                </a:solidFill>
                <a:latin typeface="Arial Black" panose="020B0A04020102020204" pitchFamily="34" charset="0"/>
                <a:ea typeface="Calibri"/>
                <a:cs typeface="Times New Roman"/>
              </a:rPr>
              <a:t> S (2019) Residual power series method for solving time-fractional model of vibration equation of large membranes. J </a:t>
            </a:r>
            <a:r>
              <a:rPr lang="en-US" dirty="0" err="1">
                <a:solidFill>
                  <a:srgbClr val="002060"/>
                </a:solidFill>
                <a:latin typeface="Arial Black" panose="020B0A04020102020204" pitchFamily="34" charset="0"/>
                <a:ea typeface="Calibri"/>
                <a:cs typeface="Times New Roman"/>
              </a:rPr>
              <a:t>Appl</a:t>
            </a:r>
            <a:r>
              <a:rPr lang="en-US" dirty="0">
                <a:solidFill>
                  <a:srgbClr val="002060"/>
                </a:solidFill>
                <a:latin typeface="Arial Black" panose="020B0A04020102020204" pitchFamily="34" charset="0"/>
                <a:ea typeface="Calibri"/>
                <a:cs typeface="Times New Roman"/>
              </a:rPr>
              <a:t> </a:t>
            </a:r>
            <a:r>
              <a:rPr lang="en-US" dirty="0" err="1">
                <a:solidFill>
                  <a:srgbClr val="002060"/>
                </a:solidFill>
                <a:latin typeface="Arial Black" panose="020B0A04020102020204" pitchFamily="34" charset="0"/>
                <a:ea typeface="Calibri"/>
                <a:cs typeface="Times New Roman"/>
              </a:rPr>
              <a:t>Comput</a:t>
            </a:r>
            <a:r>
              <a:rPr lang="en-US" dirty="0">
                <a:solidFill>
                  <a:srgbClr val="002060"/>
                </a:solidFill>
                <a:latin typeface="Arial Black" panose="020B0A04020102020204" pitchFamily="34" charset="0"/>
                <a:ea typeface="Calibri"/>
                <a:cs typeface="Times New Roman"/>
              </a:rPr>
              <a:t> </a:t>
            </a:r>
            <a:r>
              <a:rPr lang="en-US" dirty="0" err="1">
                <a:solidFill>
                  <a:srgbClr val="002060"/>
                </a:solidFill>
                <a:latin typeface="Arial Black" panose="020B0A04020102020204" pitchFamily="34" charset="0"/>
                <a:ea typeface="Calibri"/>
                <a:cs typeface="Times New Roman"/>
              </a:rPr>
              <a:t>Mech</a:t>
            </a:r>
            <a:r>
              <a:rPr lang="en-US" dirty="0">
                <a:solidFill>
                  <a:srgbClr val="002060"/>
                </a:solidFill>
                <a:latin typeface="Arial Black" panose="020B0A04020102020204" pitchFamily="34" charset="0"/>
                <a:ea typeface="Calibri"/>
                <a:cs typeface="Times New Roman"/>
              </a:rPr>
              <a:t> 5:603–615</a:t>
            </a:r>
          </a:p>
          <a:p>
            <a:pPr algn="just">
              <a:lnSpc>
                <a:spcPct val="107000"/>
              </a:lnSpc>
            </a:pPr>
            <a:r>
              <a:rPr lang="en-US" dirty="0">
                <a:solidFill>
                  <a:srgbClr val="002060"/>
                </a:solidFill>
                <a:latin typeface="Arial Black" panose="020B0A04020102020204" pitchFamily="34" charset="0"/>
                <a:ea typeface="Calibri"/>
                <a:cs typeface="Times New Roman"/>
              </a:rPr>
              <a:t>[7] </a:t>
            </a:r>
            <a:r>
              <a:rPr lang="en-US" dirty="0" err="1">
                <a:solidFill>
                  <a:srgbClr val="002060"/>
                </a:solidFill>
                <a:latin typeface="Arial Black" panose="020B0A04020102020204" pitchFamily="34" charset="0"/>
                <a:ea typeface="Calibri"/>
                <a:cs typeface="Times New Roman"/>
              </a:rPr>
              <a:t>Dehestani</a:t>
            </a:r>
            <a:r>
              <a:rPr lang="en-US" dirty="0">
                <a:solidFill>
                  <a:srgbClr val="002060"/>
                </a:solidFill>
                <a:latin typeface="Arial Black" panose="020B0A04020102020204" pitchFamily="34" charset="0"/>
                <a:ea typeface="Calibri"/>
                <a:cs typeface="Times New Roman"/>
              </a:rPr>
              <a:t> H, </a:t>
            </a:r>
            <a:r>
              <a:rPr lang="en-US" dirty="0" err="1">
                <a:solidFill>
                  <a:srgbClr val="002060"/>
                </a:solidFill>
                <a:latin typeface="Arial Black" panose="020B0A04020102020204" pitchFamily="34" charset="0"/>
                <a:ea typeface="Calibri"/>
                <a:cs typeface="Times New Roman"/>
              </a:rPr>
              <a:t>Ordokhani</a:t>
            </a:r>
            <a:r>
              <a:rPr lang="en-US" dirty="0">
                <a:solidFill>
                  <a:srgbClr val="002060"/>
                </a:solidFill>
                <a:latin typeface="Arial Black" panose="020B0A04020102020204" pitchFamily="34" charset="0"/>
                <a:ea typeface="Calibri"/>
                <a:cs typeface="Times New Roman"/>
              </a:rPr>
              <a:t> Y, </a:t>
            </a:r>
            <a:r>
              <a:rPr lang="en-US" dirty="0" err="1">
                <a:solidFill>
                  <a:srgbClr val="002060"/>
                </a:solidFill>
                <a:latin typeface="Arial Black" panose="020B0A04020102020204" pitchFamily="34" charset="0"/>
                <a:ea typeface="Calibri"/>
                <a:cs typeface="Times New Roman"/>
              </a:rPr>
              <a:t>Razzaghi</a:t>
            </a:r>
            <a:r>
              <a:rPr lang="en-US" dirty="0">
                <a:solidFill>
                  <a:srgbClr val="002060"/>
                </a:solidFill>
                <a:latin typeface="Arial Black" panose="020B0A04020102020204" pitchFamily="34" charset="0"/>
                <a:ea typeface="Calibri"/>
                <a:cs typeface="Times New Roman"/>
              </a:rPr>
              <a:t> M (2019) A numerical technique for solving various kinds of fractional partial differential equations via </a:t>
            </a:r>
            <a:r>
              <a:rPr lang="en-US" dirty="0" err="1">
                <a:solidFill>
                  <a:srgbClr val="002060"/>
                </a:solidFill>
                <a:latin typeface="Arial Black" panose="020B0A04020102020204" pitchFamily="34" charset="0"/>
                <a:ea typeface="Calibri"/>
                <a:cs typeface="Times New Roman"/>
              </a:rPr>
              <a:t>Genocchi</a:t>
            </a:r>
            <a:r>
              <a:rPr lang="en-US" dirty="0">
                <a:solidFill>
                  <a:srgbClr val="002060"/>
                </a:solidFill>
                <a:latin typeface="Arial Black" panose="020B0A04020102020204" pitchFamily="34" charset="0"/>
                <a:ea typeface="Calibri"/>
                <a:cs typeface="Times New Roman"/>
              </a:rPr>
              <a:t> hybrid functions. RACSAM 113:3297–3321</a:t>
            </a:r>
          </a:p>
          <a:p>
            <a:pPr algn="just">
              <a:lnSpc>
                <a:spcPct val="107000"/>
              </a:lnSpc>
            </a:pPr>
            <a:r>
              <a:rPr lang="en-US" dirty="0">
                <a:solidFill>
                  <a:srgbClr val="002060"/>
                </a:solidFill>
                <a:latin typeface="Arial Black" panose="020B0A04020102020204" pitchFamily="34" charset="0"/>
                <a:ea typeface="Times New Roman"/>
                <a:cs typeface="Times New Roman"/>
              </a:rPr>
              <a:t>[8] Jena RM, </a:t>
            </a:r>
            <a:r>
              <a:rPr lang="en-US" dirty="0" err="1">
                <a:solidFill>
                  <a:srgbClr val="002060"/>
                </a:solidFill>
                <a:latin typeface="Arial Black" panose="020B0A04020102020204" pitchFamily="34" charset="0"/>
                <a:ea typeface="Times New Roman"/>
                <a:cs typeface="Times New Roman"/>
              </a:rPr>
              <a:t>Chakraverty</a:t>
            </a:r>
            <a:r>
              <a:rPr lang="en-US" dirty="0">
                <a:solidFill>
                  <a:srgbClr val="002060"/>
                </a:solidFill>
                <a:latin typeface="Arial Black" panose="020B0A04020102020204" pitchFamily="34" charset="0"/>
                <a:ea typeface="Times New Roman"/>
                <a:cs typeface="Times New Roman"/>
              </a:rPr>
              <a:t> S, </a:t>
            </a:r>
            <a:r>
              <a:rPr lang="en-US" dirty="0" err="1">
                <a:solidFill>
                  <a:srgbClr val="002060"/>
                </a:solidFill>
                <a:latin typeface="Arial Black" panose="020B0A04020102020204" pitchFamily="34" charset="0"/>
                <a:ea typeface="Times New Roman"/>
                <a:cs typeface="Times New Roman"/>
              </a:rPr>
              <a:t>Baleanu</a:t>
            </a:r>
            <a:r>
              <a:rPr lang="en-US" dirty="0">
                <a:solidFill>
                  <a:srgbClr val="002060"/>
                </a:solidFill>
                <a:latin typeface="Arial Black" panose="020B0A04020102020204" pitchFamily="34" charset="0"/>
                <a:ea typeface="Times New Roman"/>
                <a:cs typeface="Times New Roman"/>
              </a:rPr>
              <a:t> D (2019) On the solution of imprecisely defined nonlinear time-fractional dynamical model of marriage. Mathematics 7:689–70439. </a:t>
            </a:r>
          </a:p>
          <a:p>
            <a:pPr algn="just">
              <a:lnSpc>
                <a:spcPct val="107000"/>
              </a:lnSpc>
            </a:pPr>
            <a:r>
              <a:rPr lang="en-US" dirty="0">
                <a:solidFill>
                  <a:srgbClr val="002060"/>
                </a:solidFill>
                <a:latin typeface="Arial Black" panose="020B0A04020102020204" pitchFamily="34" charset="0"/>
                <a:ea typeface="Calibri"/>
                <a:cs typeface="Times New Roman"/>
              </a:rPr>
              <a:t>[9] </a:t>
            </a:r>
            <a:r>
              <a:rPr lang="en-US" dirty="0" err="1">
                <a:solidFill>
                  <a:srgbClr val="002060"/>
                </a:solidFill>
                <a:latin typeface="Arial Black" panose="020B0A04020102020204" pitchFamily="34" charset="0"/>
                <a:ea typeface="Calibri"/>
                <a:cs typeface="Times New Roman"/>
              </a:rPr>
              <a:t>Ved</a:t>
            </a:r>
            <a:r>
              <a:rPr lang="en-US" dirty="0">
                <a:solidFill>
                  <a:srgbClr val="002060"/>
                </a:solidFill>
                <a:latin typeface="Arial Black" panose="020B0A04020102020204" pitchFamily="34" charset="0"/>
                <a:ea typeface="Calibri"/>
                <a:cs typeface="Times New Roman"/>
              </a:rPr>
              <a:t> P. D, </a:t>
            </a:r>
            <a:r>
              <a:rPr lang="en-US" dirty="0" err="1">
                <a:solidFill>
                  <a:srgbClr val="002060"/>
                </a:solidFill>
                <a:latin typeface="Arial Black" panose="020B0A04020102020204" pitchFamily="34" charset="0"/>
                <a:ea typeface="Calibri"/>
                <a:cs typeface="Times New Roman"/>
              </a:rPr>
              <a:t>Rajnesh</a:t>
            </a:r>
            <a:r>
              <a:rPr lang="en-US" dirty="0">
                <a:solidFill>
                  <a:srgbClr val="002060"/>
                </a:solidFill>
                <a:latin typeface="Arial Black" panose="020B0A04020102020204" pitchFamily="34" charset="0"/>
                <a:ea typeface="Calibri"/>
                <a:cs typeface="Times New Roman"/>
              </a:rPr>
              <a:t> K, </a:t>
            </a:r>
            <a:r>
              <a:rPr lang="en-US" dirty="0" err="1">
                <a:solidFill>
                  <a:srgbClr val="002060"/>
                </a:solidFill>
                <a:latin typeface="Arial Black" panose="020B0A04020102020204" pitchFamily="34" charset="0"/>
                <a:ea typeface="Calibri"/>
                <a:cs typeface="Times New Roman"/>
              </a:rPr>
              <a:t>Devendra</a:t>
            </a:r>
            <a:r>
              <a:rPr lang="en-US" dirty="0">
                <a:solidFill>
                  <a:srgbClr val="002060"/>
                </a:solidFill>
                <a:latin typeface="Arial Black" panose="020B0A04020102020204" pitchFamily="34" charset="0"/>
                <a:ea typeface="Calibri"/>
                <a:cs typeface="Times New Roman"/>
              </a:rPr>
              <a:t> K, </a:t>
            </a:r>
            <a:r>
              <a:rPr lang="en-US" dirty="0" err="1">
                <a:solidFill>
                  <a:srgbClr val="002060"/>
                </a:solidFill>
                <a:latin typeface="Arial Black" panose="020B0A04020102020204" pitchFamily="34" charset="0"/>
                <a:ea typeface="Calibri"/>
                <a:cs typeface="Times New Roman"/>
              </a:rPr>
              <a:t>Ilyas</a:t>
            </a:r>
            <a:r>
              <a:rPr lang="en-US" dirty="0">
                <a:solidFill>
                  <a:srgbClr val="002060"/>
                </a:solidFill>
                <a:latin typeface="Arial Black" panose="020B0A04020102020204" pitchFamily="34" charset="0"/>
                <a:ea typeface="Calibri"/>
                <a:cs typeface="Times New Roman"/>
              </a:rPr>
              <a:t> K, </a:t>
            </a:r>
            <a:r>
              <a:rPr lang="en-US" dirty="0" err="1">
                <a:solidFill>
                  <a:srgbClr val="002060"/>
                </a:solidFill>
                <a:latin typeface="Arial Black" panose="020B0A04020102020204" pitchFamily="34" charset="0"/>
                <a:ea typeface="Calibri"/>
                <a:cs typeface="Times New Roman"/>
              </a:rPr>
              <a:t>Jagdev</a:t>
            </a:r>
            <a:r>
              <a:rPr lang="en-US" dirty="0">
                <a:solidFill>
                  <a:srgbClr val="002060"/>
                </a:solidFill>
                <a:latin typeface="Arial Black" panose="020B0A04020102020204" pitchFamily="34" charset="0"/>
                <a:ea typeface="Calibri"/>
                <a:cs typeface="Times New Roman"/>
              </a:rPr>
              <a:t> Singh (2020) An efficient computational scheme for nonlinear time fractional systems of partial differential equations arising in physical sciences, Advances in Difference Equations, volume:46.</a:t>
            </a:r>
          </a:p>
          <a:p>
            <a:pPr algn="just">
              <a:lnSpc>
                <a:spcPct val="107000"/>
              </a:lnSpc>
            </a:pPr>
            <a:r>
              <a:rPr lang="en-US" dirty="0">
                <a:solidFill>
                  <a:srgbClr val="002060"/>
                </a:solidFill>
                <a:latin typeface="Arial Black" panose="020B0A04020102020204" pitchFamily="34" charset="0"/>
                <a:ea typeface="Calibri"/>
                <a:cs typeface="Times New Roman"/>
              </a:rPr>
              <a:t>[10] Jena1 R.M, </a:t>
            </a:r>
            <a:r>
              <a:rPr lang="en-US" dirty="0" err="1">
                <a:solidFill>
                  <a:srgbClr val="002060"/>
                </a:solidFill>
                <a:latin typeface="Arial Black" panose="020B0A04020102020204" pitchFamily="34" charset="0"/>
                <a:ea typeface="Calibri"/>
                <a:cs typeface="Times New Roman"/>
              </a:rPr>
              <a:t>Chakraverty</a:t>
            </a:r>
            <a:r>
              <a:rPr lang="en-US" dirty="0">
                <a:solidFill>
                  <a:srgbClr val="002060"/>
                </a:solidFill>
                <a:latin typeface="Arial Black" panose="020B0A04020102020204" pitchFamily="34" charset="0"/>
                <a:ea typeface="Calibri"/>
                <a:cs typeface="Times New Roman"/>
              </a:rPr>
              <a:t> S (2019) On the solution of time fractional coupled system of partial differential equations, </a:t>
            </a:r>
            <a:r>
              <a:rPr lang="en-US" u="sng" dirty="0">
                <a:solidFill>
                  <a:srgbClr val="002060"/>
                </a:solidFill>
                <a:latin typeface="Arial Black" panose="020B0A04020102020204" pitchFamily="34" charset="0"/>
                <a:ea typeface="Times New Roman"/>
                <a:cs typeface="Times New Roman"/>
                <a:hlinkClick r:id="rId2">
                  <a:extLst>
                    <a:ext uri="{A12FA001-AC4F-418D-AE19-62706E023703}">
                      <ahyp:hlinkClr xmlns:ahyp="http://schemas.microsoft.com/office/drawing/2018/hyperlinkcolor" val="tx"/>
                    </a:ext>
                  </a:extLst>
                </a:hlinkClick>
              </a:rPr>
              <a:t>SN Applied Sciences</a:t>
            </a:r>
            <a:r>
              <a:rPr lang="en-US" dirty="0">
                <a:solidFill>
                  <a:srgbClr val="002060"/>
                </a:solidFill>
                <a:latin typeface="Arial Black" panose="020B0A04020102020204" pitchFamily="34" charset="0"/>
                <a:ea typeface="Times New Roman"/>
                <a:cs typeface="Times New Roman"/>
              </a:rPr>
              <a:t> , volume 12(1).</a:t>
            </a:r>
            <a:endParaRPr lang="en-US" dirty="0">
              <a:solidFill>
                <a:srgbClr val="002060"/>
              </a:solidFill>
              <a:latin typeface="Arial Black" panose="020B0A04020102020204" pitchFamily="34" charset="0"/>
              <a:ea typeface="Calibri"/>
              <a:cs typeface="Times New Roman"/>
            </a:endParaRPr>
          </a:p>
          <a:p>
            <a:pPr algn="just">
              <a:lnSpc>
                <a:spcPct val="107000"/>
              </a:lnSpc>
            </a:pPr>
            <a:r>
              <a:rPr lang="en-US" dirty="0">
                <a:solidFill>
                  <a:srgbClr val="002060"/>
                </a:solidFill>
                <a:latin typeface="Arial Black" panose="020B0A04020102020204" pitchFamily="34" charset="0"/>
                <a:ea typeface="Times New Roman"/>
                <a:cs typeface="Times New Roman"/>
              </a:rPr>
              <a:t>[11] </a:t>
            </a:r>
            <a:r>
              <a:rPr lang="en-US" dirty="0" err="1">
                <a:solidFill>
                  <a:srgbClr val="002060"/>
                </a:solidFill>
                <a:latin typeface="Arial Black" panose="020B0A04020102020204" pitchFamily="34" charset="0"/>
                <a:ea typeface="Times New Roman"/>
                <a:cs typeface="Times New Roman"/>
              </a:rPr>
              <a:t>Zhiyuan</a:t>
            </a:r>
            <a:r>
              <a:rPr lang="en-US" dirty="0">
                <a:solidFill>
                  <a:srgbClr val="002060"/>
                </a:solidFill>
                <a:latin typeface="Arial Black" panose="020B0A04020102020204" pitchFamily="34" charset="0"/>
                <a:ea typeface="Times New Roman"/>
                <a:cs typeface="Times New Roman"/>
              </a:rPr>
              <a:t> L, </a:t>
            </a:r>
            <a:r>
              <a:rPr lang="en-US" dirty="0" err="1">
                <a:solidFill>
                  <a:srgbClr val="002060"/>
                </a:solidFill>
                <a:latin typeface="Arial Black" panose="020B0A04020102020204" pitchFamily="34" charset="0"/>
                <a:ea typeface="Times New Roman"/>
                <a:cs typeface="Times New Roman"/>
              </a:rPr>
              <a:t>Xinchi</a:t>
            </a:r>
            <a:r>
              <a:rPr lang="en-US" dirty="0">
                <a:solidFill>
                  <a:srgbClr val="002060"/>
                </a:solidFill>
                <a:latin typeface="Arial Black" panose="020B0A04020102020204" pitchFamily="34" charset="0"/>
                <a:ea typeface="Times New Roman"/>
                <a:cs typeface="Times New Roman"/>
              </a:rPr>
              <a:t> H, </a:t>
            </a:r>
            <a:r>
              <a:rPr lang="en-US" dirty="0" err="1">
                <a:solidFill>
                  <a:srgbClr val="002060"/>
                </a:solidFill>
                <a:latin typeface="Arial Black" panose="020B0A04020102020204" pitchFamily="34" charset="0"/>
                <a:ea typeface="Times New Roman"/>
                <a:cs typeface="Times New Roman"/>
              </a:rPr>
              <a:t>Yikan</a:t>
            </a:r>
            <a:r>
              <a:rPr lang="en-US" dirty="0">
                <a:solidFill>
                  <a:srgbClr val="002060"/>
                </a:solidFill>
                <a:latin typeface="Arial Black" panose="020B0A04020102020204" pitchFamily="34" charset="0"/>
                <a:ea typeface="Times New Roman"/>
                <a:cs typeface="Times New Roman"/>
              </a:rPr>
              <a:t> L (2023) Initial-boundary value problems for coupled systems of time-fractional diffusion equations,</a:t>
            </a:r>
            <a:r>
              <a:rPr lang="en-US" dirty="0">
                <a:solidFill>
                  <a:srgbClr val="002060"/>
                </a:solidFill>
                <a:latin typeface="Arial Black" panose="020B0A04020102020204" pitchFamily="34" charset="0"/>
                <a:ea typeface="Calibri"/>
                <a:cs typeface="Times New Roman"/>
              </a:rPr>
              <a:t> </a:t>
            </a:r>
            <a:r>
              <a:rPr lang="en-US" dirty="0">
                <a:solidFill>
                  <a:srgbClr val="002060"/>
                </a:solidFill>
                <a:latin typeface="Arial Black" panose="020B0A04020102020204" pitchFamily="34" charset="0"/>
                <a:ea typeface="Times New Roman"/>
                <a:cs typeface="Times New Roman"/>
              </a:rPr>
              <a:t>Fractional Calculus and Applied Analysis, volume 26, pp533–566.</a:t>
            </a:r>
            <a:endParaRPr lang="en-US" dirty="0">
              <a:solidFill>
                <a:srgbClr val="002060"/>
              </a:solidFill>
              <a:latin typeface="Arial Black" panose="020B0A04020102020204" pitchFamily="34" charset="0"/>
              <a:ea typeface="Calibri"/>
              <a:cs typeface="Times New Roman"/>
            </a:endParaRPr>
          </a:p>
        </p:txBody>
      </p:sp>
    </p:spTree>
    <p:extLst>
      <p:ext uri="{BB962C8B-B14F-4D97-AF65-F5344CB8AC3E}">
        <p14:creationId xmlns:p14="http://schemas.microsoft.com/office/powerpoint/2010/main" val="47319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204716"/>
            <a:ext cx="11682483" cy="7194214"/>
          </a:xfrm>
          <a:prstGeom prst="rect">
            <a:avLst/>
          </a:prstGeom>
        </p:spPr>
        <p:txBody>
          <a:bodyPr wrap="square">
            <a:spAutoFit/>
          </a:bodyPr>
          <a:lstStyle/>
          <a:p>
            <a:pPr algn="just">
              <a:lnSpc>
                <a:spcPct val="107000"/>
              </a:lnSpc>
            </a:pPr>
            <a:r>
              <a:rPr lang="en-US" sz="1600" dirty="0">
                <a:solidFill>
                  <a:srgbClr val="002060"/>
                </a:solidFill>
                <a:latin typeface="Arial Black" panose="020B0A04020102020204" pitchFamily="34" charset="0"/>
                <a:ea typeface="Times New Roman"/>
                <a:cs typeface="Times New Roman"/>
              </a:rPr>
              <a:t>[12] Saud O, </a:t>
            </a:r>
            <a:r>
              <a:rPr lang="en-US" sz="1600" dirty="0" err="1">
                <a:solidFill>
                  <a:srgbClr val="002060"/>
                </a:solidFill>
                <a:latin typeface="Arial Black" panose="020B0A04020102020204" pitchFamily="34" charset="0"/>
                <a:ea typeface="Times New Roman"/>
                <a:cs typeface="Times New Roman"/>
              </a:rPr>
              <a:t>Abdou</a:t>
            </a:r>
            <a:r>
              <a:rPr lang="en-US" sz="1600" dirty="0">
                <a:solidFill>
                  <a:srgbClr val="002060"/>
                </a:solidFill>
                <a:latin typeface="Arial Black" panose="020B0A04020102020204" pitchFamily="34" charset="0"/>
                <a:ea typeface="Times New Roman"/>
                <a:cs typeface="Times New Roman"/>
              </a:rPr>
              <a:t> M.A, Abdel-</a:t>
            </a:r>
            <a:r>
              <a:rPr lang="en-US" sz="1600" dirty="0" err="1">
                <a:solidFill>
                  <a:srgbClr val="002060"/>
                </a:solidFill>
                <a:latin typeface="Arial Black" panose="020B0A04020102020204" pitchFamily="34" charset="0"/>
                <a:ea typeface="Times New Roman"/>
                <a:cs typeface="Times New Roman"/>
              </a:rPr>
              <a:t>Haleel</a:t>
            </a:r>
            <a:r>
              <a:rPr lang="en-US" sz="1600" dirty="0">
                <a:solidFill>
                  <a:srgbClr val="002060"/>
                </a:solidFill>
                <a:latin typeface="Arial Black" panose="020B0A04020102020204" pitchFamily="34" charset="0"/>
                <a:ea typeface="Times New Roman"/>
                <a:cs typeface="Times New Roman"/>
              </a:rPr>
              <a:t> A, </a:t>
            </a:r>
            <a:r>
              <a:rPr lang="en-US" sz="1600" dirty="0" err="1">
                <a:solidFill>
                  <a:srgbClr val="002060"/>
                </a:solidFill>
                <a:latin typeface="Arial Black" panose="020B0A04020102020204" pitchFamily="34" charset="0"/>
                <a:ea typeface="Times New Roman"/>
                <a:cs typeface="Times New Roman"/>
              </a:rPr>
              <a:t>Alharib</a:t>
            </a:r>
            <a:r>
              <a:rPr lang="en-US" sz="1600" dirty="0">
                <a:solidFill>
                  <a:srgbClr val="002060"/>
                </a:solidFill>
                <a:latin typeface="Arial Black" panose="020B0A04020102020204" pitchFamily="34" charset="0"/>
                <a:ea typeface="Times New Roman"/>
                <a:cs typeface="Times New Roman"/>
              </a:rPr>
              <a:t> W</a:t>
            </a:r>
            <a:r>
              <a:rPr lang="en-US" sz="1600" dirty="0">
                <a:solidFill>
                  <a:srgbClr val="002060"/>
                </a:solidFill>
                <a:latin typeface="Arial Black" panose="020B0A04020102020204" pitchFamily="34" charset="0"/>
                <a:ea typeface="Calibri"/>
                <a:cs typeface="Times New Roman"/>
              </a:rPr>
              <a:t> (2020) Numerical and approximate solutions for coupled time fractional nonlinear evolutions equations via reduced differential transform method, </a:t>
            </a:r>
            <a:r>
              <a:rPr lang="en-US" sz="1600" dirty="0">
                <a:solidFill>
                  <a:srgbClr val="2DA0F1"/>
                </a:solidFill>
                <a:latin typeface="Arial Black" panose="020B0A04020102020204" pitchFamily="34" charset="0"/>
                <a:ea typeface="Calibri"/>
                <a:cs typeface="Times New Roman"/>
                <a:hlinkClick r:id="rId2" tooltip="Go to Chaos, Solitons &amp; Fractals on ScienceDirect">
                  <a:extLst>
                    <a:ext uri="{A12FA001-AC4F-418D-AE19-62706E023703}">
                      <ahyp:hlinkClr xmlns:ahyp="http://schemas.microsoft.com/office/drawing/2018/hyperlinkcolor" val="tx"/>
                    </a:ext>
                  </a:extLst>
                </a:hlinkClick>
              </a:rPr>
              <a:t>Chaos, </a:t>
            </a:r>
            <a:r>
              <a:rPr lang="en-US" sz="1600" dirty="0" err="1">
                <a:solidFill>
                  <a:srgbClr val="2DA0F1"/>
                </a:solidFill>
                <a:latin typeface="Arial Black" panose="020B0A04020102020204" pitchFamily="34" charset="0"/>
                <a:ea typeface="Calibri"/>
                <a:cs typeface="Times New Roman"/>
                <a:hlinkClick r:id="rId2" tooltip="Go to Chaos, Solitons &amp; Fractals on ScienceDirect">
                  <a:extLst>
                    <a:ext uri="{A12FA001-AC4F-418D-AE19-62706E023703}">
                      <ahyp:hlinkClr xmlns:ahyp="http://schemas.microsoft.com/office/drawing/2018/hyperlinkcolor" val="tx"/>
                    </a:ext>
                  </a:extLst>
                </a:hlinkClick>
              </a:rPr>
              <a:t>Solitons</a:t>
            </a:r>
            <a:r>
              <a:rPr lang="en-US" sz="1600" dirty="0">
                <a:solidFill>
                  <a:srgbClr val="002060"/>
                </a:solidFill>
                <a:latin typeface="Arial Black" panose="020B0A04020102020204" pitchFamily="34" charset="0"/>
                <a:ea typeface="Calibri"/>
                <a:cs typeface="Times New Roman"/>
                <a:hlinkClick r:id="rId2" tooltip="Go to Chaos, Solitons &amp; Fractals on ScienceDirect">
                  <a:extLst>
                    <a:ext uri="{A12FA001-AC4F-418D-AE19-62706E023703}">
                      <ahyp:hlinkClr xmlns:ahyp="http://schemas.microsoft.com/office/drawing/2018/hyperlinkcolor" val="tx"/>
                    </a:ext>
                  </a:extLst>
                </a:hlinkClick>
              </a:rPr>
              <a:t> &amp; Fractals</a:t>
            </a:r>
            <a:r>
              <a:rPr lang="en-US" sz="1600" dirty="0">
                <a:solidFill>
                  <a:srgbClr val="002060"/>
                </a:solidFill>
                <a:latin typeface="Arial Black" panose="020B0A04020102020204" pitchFamily="34" charset="0"/>
                <a:ea typeface="Calibri"/>
                <a:cs typeface="Times New Roman"/>
              </a:rPr>
              <a:t>, </a:t>
            </a:r>
            <a:r>
              <a:rPr lang="en-US" sz="1600" dirty="0">
                <a:solidFill>
                  <a:srgbClr val="002060"/>
                </a:solidFill>
                <a:latin typeface="Arial Black" panose="020B0A04020102020204" pitchFamily="34" charset="0"/>
                <a:ea typeface="Calibri"/>
                <a:cs typeface="Times New Roman"/>
                <a:hlinkClick r:id="rId3" tooltip="Go to table of contents for this volume/issue">
                  <a:extLst>
                    <a:ext uri="{A12FA001-AC4F-418D-AE19-62706E023703}">
                      <ahyp:hlinkClr xmlns:ahyp="http://schemas.microsoft.com/office/drawing/2018/hyperlinkcolor" val="tx"/>
                    </a:ext>
                  </a:extLst>
                </a:hlinkClick>
              </a:rPr>
              <a:t>Volume 131</a:t>
            </a:r>
            <a:r>
              <a:rPr lang="en-US" sz="1600" dirty="0">
                <a:solidFill>
                  <a:srgbClr val="002060"/>
                </a:solidFill>
                <a:latin typeface="Arial Black" panose="020B0A04020102020204" pitchFamily="34" charset="0"/>
                <a:ea typeface="Calibri"/>
                <a:cs typeface="Times New Roman"/>
              </a:rPr>
              <a:t>, pp1-14.</a:t>
            </a:r>
          </a:p>
          <a:p>
            <a:pPr algn="just">
              <a:lnSpc>
                <a:spcPct val="107000"/>
              </a:lnSpc>
            </a:pPr>
            <a:r>
              <a:rPr lang="en-US" sz="1600" dirty="0">
                <a:solidFill>
                  <a:srgbClr val="002060"/>
                </a:solidFill>
                <a:latin typeface="Arial Black" panose="020B0A04020102020204" pitchFamily="34" charset="0"/>
                <a:ea typeface="Calibri"/>
                <a:cs typeface="Times New Roman"/>
              </a:rPr>
              <a:t>[13] </a:t>
            </a:r>
            <a:r>
              <a:rPr lang="en-US" sz="1600" dirty="0" err="1">
                <a:solidFill>
                  <a:srgbClr val="002060"/>
                </a:solidFill>
                <a:latin typeface="Arial Black" panose="020B0A04020102020204" pitchFamily="34" charset="0"/>
                <a:ea typeface="Calibri"/>
                <a:cs typeface="Times New Roman"/>
              </a:rPr>
              <a:t>Junesang</a:t>
            </a:r>
            <a:r>
              <a:rPr lang="en-US" sz="1600" dirty="0">
                <a:solidFill>
                  <a:srgbClr val="002060"/>
                </a:solidFill>
                <a:latin typeface="Arial Black" panose="020B0A04020102020204" pitchFamily="34" charset="0"/>
                <a:ea typeface="Calibri"/>
                <a:cs typeface="Times New Roman"/>
              </a:rPr>
              <a:t> C, </a:t>
            </a:r>
            <a:r>
              <a:rPr lang="en-US" sz="1600" dirty="0" err="1">
                <a:solidFill>
                  <a:srgbClr val="002060"/>
                </a:solidFill>
                <a:latin typeface="Arial Black" panose="020B0A04020102020204" pitchFamily="34" charset="0"/>
                <a:ea typeface="Calibri"/>
                <a:cs typeface="Times New Roman"/>
              </a:rPr>
              <a:t>Devendra</a:t>
            </a:r>
            <a:r>
              <a:rPr lang="en-US" sz="1600" dirty="0">
                <a:solidFill>
                  <a:srgbClr val="002060"/>
                </a:solidFill>
                <a:latin typeface="Arial Black" panose="020B0A04020102020204" pitchFamily="34" charset="0"/>
                <a:ea typeface="Calibri"/>
                <a:cs typeface="Times New Roman"/>
              </a:rPr>
              <a:t> K, </a:t>
            </a:r>
            <a:r>
              <a:rPr lang="en-US" sz="1600" dirty="0" err="1">
                <a:solidFill>
                  <a:srgbClr val="002060"/>
                </a:solidFill>
                <a:latin typeface="Arial Black" panose="020B0A04020102020204" pitchFamily="34" charset="0"/>
                <a:ea typeface="Calibri"/>
                <a:cs typeface="Times New Roman"/>
              </a:rPr>
              <a:t>Jagdev</a:t>
            </a:r>
            <a:r>
              <a:rPr lang="en-US" sz="1600" dirty="0">
                <a:solidFill>
                  <a:srgbClr val="002060"/>
                </a:solidFill>
                <a:latin typeface="Arial Black" panose="020B0A04020102020204" pitchFamily="34" charset="0"/>
                <a:ea typeface="Calibri"/>
                <a:cs typeface="Times New Roman"/>
              </a:rPr>
              <a:t> S, Ram S (2017) Analytical techniques for system of time fractional nonlinear differential equations, Journal </a:t>
            </a:r>
            <a:r>
              <a:rPr lang="en-US" sz="1600" dirty="0" err="1">
                <a:solidFill>
                  <a:srgbClr val="002060"/>
                </a:solidFill>
                <a:latin typeface="Arial Black" panose="020B0A04020102020204" pitchFamily="34" charset="0"/>
                <a:ea typeface="Calibri"/>
                <a:cs typeface="Times New Roman"/>
              </a:rPr>
              <a:t>korean</a:t>
            </a:r>
            <a:r>
              <a:rPr lang="en-US" sz="1600" dirty="0">
                <a:solidFill>
                  <a:srgbClr val="002060"/>
                </a:solidFill>
                <a:latin typeface="Arial Black" panose="020B0A04020102020204" pitchFamily="34" charset="0"/>
                <a:ea typeface="Calibri"/>
                <a:cs typeface="Times New Roman"/>
              </a:rPr>
              <a:t> math. </a:t>
            </a:r>
            <a:r>
              <a:rPr lang="en-US" sz="1600" dirty="0" err="1">
                <a:solidFill>
                  <a:srgbClr val="002060"/>
                </a:solidFill>
                <a:latin typeface="Arial Black" panose="020B0A04020102020204" pitchFamily="34" charset="0"/>
                <a:ea typeface="Calibri"/>
                <a:cs typeface="Times New Roman"/>
              </a:rPr>
              <a:t>soc.</a:t>
            </a:r>
            <a:r>
              <a:rPr lang="en-US" sz="1600" dirty="0">
                <a:solidFill>
                  <a:srgbClr val="002060"/>
                </a:solidFill>
                <a:latin typeface="Arial Black" panose="020B0A04020102020204" pitchFamily="34" charset="0"/>
                <a:ea typeface="Calibri"/>
                <a:cs typeface="Times New Roman"/>
              </a:rPr>
              <a:t> 54, No. 4, pp. 1209–1229.</a:t>
            </a:r>
          </a:p>
          <a:p>
            <a:pPr algn="just">
              <a:lnSpc>
                <a:spcPct val="107000"/>
              </a:lnSpc>
            </a:pPr>
            <a:r>
              <a:rPr lang="en-US" sz="1600" dirty="0">
                <a:solidFill>
                  <a:srgbClr val="002060"/>
                </a:solidFill>
                <a:latin typeface="Arial Black" panose="020B0A04020102020204" pitchFamily="34" charset="0"/>
                <a:ea typeface="Calibri"/>
                <a:cs typeface="Times New Roman"/>
              </a:rPr>
              <a:t>[14] </a:t>
            </a:r>
            <a:r>
              <a:rPr lang="en-US" sz="1600" dirty="0" err="1">
                <a:solidFill>
                  <a:srgbClr val="002060"/>
                </a:solidFill>
                <a:latin typeface="Arial Black" panose="020B0A04020102020204" pitchFamily="34" charset="0"/>
                <a:ea typeface="Calibri"/>
                <a:cs typeface="Times New Roman"/>
              </a:rPr>
              <a:t>Atangana</a:t>
            </a:r>
            <a:r>
              <a:rPr lang="en-US" sz="1600" dirty="0">
                <a:solidFill>
                  <a:srgbClr val="002060"/>
                </a:solidFill>
                <a:latin typeface="Arial Black" panose="020B0A04020102020204" pitchFamily="34" charset="0"/>
                <a:ea typeface="Calibri"/>
                <a:cs typeface="Times New Roman"/>
              </a:rPr>
              <a:t> A, </a:t>
            </a:r>
            <a:r>
              <a:rPr lang="en-US" sz="1600" dirty="0" err="1">
                <a:solidFill>
                  <a:srgbClr val="002060"/>
                </a:solidFill>
                <a:latin typeface="Arial Black" panose="020B0A04020102020204" pitchFamily="34" charset="0"/>
                <a:ea typeface="Calibri"/>
                <a:cs typeface="Times New Roman"/>
              </a:rPr>
              <a:t>Alabaraoye</a:t>
            </a:r>
            <a:r>
              <a:rPr lang="en-US" sz="1600" dirty="0">
                <a:solidFill>
                  <a:srgbClr val="002060"/>
                </a:solidFill>
                <a:latin typeface="Arial Black" panose="020B0A04020102020204" pitchFamily="34" charset="0"/>
                <a:ea typeface="Calibri"/>
                <a:cs typeface="Times New Roman"/>
              </a:rPr>
              <a:t> E (2013) Solving a system of fractional partial differential equations arising in the model of HIV infection of CD4+T cells and attractor one-dimensional Keller-</a:t>
            </a:r>
            <a:r>
              <a:rPr lang="en-US" sz="1600" dirty="0" err="1">
                <a:solidFill>
                  <a:srgbClr val="002060"/>
                </a:solidFill>
                <a:latin typeface="Arial Black" panose="020B0A04020102020204" pitchFamily="34" charset="0"/>
                <a:ea typeface="Calibri"/>
                <a:cs typeface="Times New Roman"/>
              </a:rPr>
              <a:t>Segel</a:t>
            </a:r>
            <a:r>
              <a:rPr lang="en-US" sz="1600" dirty="0">
                <a:solidFill>
                  <a:srgbClr val="002060"/>
                </a:solidFill>
                <a:latin typeface="Arial Black" panose="020B0A04020102020204" pitchFamily="34" charset="0"/>
                <a:ea typeface="Calibri"/>
                <a:cs typeface="Times New Roman"/>
              </a:rPr>
              <a:t> equations, Adv. Difference Equation, Article 94, pp14.</a:t>
            </a:r>
          </a:p>
          <a:p>
            <a:pPr algn="just">
              <a:lnSpc>
                <a:spcPct val="107000"/>
              </a:lnSpc>
            </a:pPr>
            <a:r>
              <a:rPr lang="en-US" sz="1600" dirty="0">
                <a:solidFill>
                  <a:srgbClr val="002060"/>
                </a:solidFill>
                <a:latin typeface="Arial Black" panose="020B0A04020102020204" pitchFamily="34" charset="0"/>
                <a:ea typeface="Calibri"/>
                <a:cs typeface="Times New Roman"/>
              </a:rPr>
              <a:t>[15] </a:t>
            </a:r>
            <a:r>
              <a:rPr lang="en-US" sz="1600" dirty="0" err="1">
                <a:solidFill>
                  <a:srgbClr val="002060"/>
                </a:solidFill>
                <a:latin typeface="Arial Black" panose="020B0A04020102020204" pitchFamily="34" charset="0"/>
                <a:ea typeface="Calibri"/>
                <a:cs typeface="Times New Roman"/>
              </a:rPr>
              <a:t>Thota</a:t>
            </a:r>
            <a:r>
              <a:rPr lang="en-US" sz="1600" dirty="0">
                <a:solidFill>
                  <a:srgbClr val="002060"/>
                </a:solidFill>
                <a:latin typeface="Arial Black" panose="020B0A04020102020204" pitchFamily="34" charset="0"/>
                <a:ea typeface="Calibri"/>
                <a:cs typeface="Times New Roman"/>
              </a:rPr>
              <a:t> S, Kumar S.D (2019) Maple implementation of a reduction algorithm for differential-algebraic systems with variable coefficients, International Conference on Recent Trends in Engineering &amp; Technology and Quest for Sustainable Development, Institute of Technology. Ethiopia: Ambo University, pp1-16.</a:t>
            </a:r>
          </a:p>
          <a:p>
            <a:pPr algn="just">
              <a:lnSpc>
                <a:spcPct val="107000"/>
              </a:lnSpc>
            </a:pPr>
            <a:r>
              <a:rPr lang="en-US" sz="1600" dirty="0">
                <a:solidFill>
                  <a:srgbClr val="002060"/>
                </a:solidFill>
                <a:latin typeface="Arial Black" panose="020B0A04020102020204" pitchFamily="34" charset="0"/>
                <a:ea typeface="Calibri"/>
                <a:cs typeface="Times New Roman"/>
              </a:rPr>
              <a:t>[16] </a:t>
            </a:r>
            <a:r>
              <a:rPr lang="en-US" sz="1600" dirty="0" err="1">
                <a:solidFill>
                  <a:srgbClr val="002060"/>
                </a:solidFill>
                <a:latin typeface="Arial Black" panose="020B0A04020102020204" pitchFamily="34" charset="0"/>
                <a:ea typeface="Calibri"/>
                <a:cs typeface="Times New Roman"/>
              </a:rPr>
              <a:t>Thota</a:t>
            </a:r>
            <a:r>
              <a:rPr lang="en-US" sz="1600" dirty="0">
                <a:solidFill>
                  <a:srgbClr val="002060"/>
                </a:solidFill>
                <a:latin typeface="Arial Black" panose="020B0A04020102020204" pitchFamily="34" charset="0"/>
                <a:ea typeface="Calibri"/>
                <a:cs typeface="Times New Roman"/>
              </a:rPr>
              <a:t> S, Kumar S.D (2016) Symbolic algorithm for a system of differential-algebraic equations, </a:t>
            </a:r>
            <a:r>
              <a:rPr lang="en-US" sz="1600" dirty="0" err="1">
                <a:solidFill>
                  <a:srgbClr val="002060"/>
                </a:solidFill>
                <a:latin typeface="Arial Black" panose="020B0A04020102020204" pitchFamily="34" charset="0"/>
                <a:ea typeface="Calibri"/>
                <a:cs typeface="Times New Roman"/>
              </a:rPr>
              <a:t>Kyungpook</a:t>
            </a:r>
            <a:r>
              <a:rPr lang="en-US" sz="1600" dirty="0">
                <a:solidFill>
                  <a:srgbClr val="002060"/>
                </a:solidFill>
                <a:latin typeface="Arial Black" panose="020B0A04020102020204" pitchFamily="34" charset="0"/>
                <a:ea typeface="Calibri"/>
                <a:cs typeface="Times New Roman"/>
              </a:rPr>
              <a:t> Math Journal, 56 (4), pp1-60.</a:t>
            </a:r>
          </a:p>
          <a:p>
            <a:pPr algn="just">
              <a:lnSpc>
                <a:spcPct val="107000"/>
              </a:lnSpc>
            </a:pPr>
            <a:r>
              <a:rPr lang="en-US" sz="1600" dirty="0">
                <a:solidFill>
                  <a:srgbClr val="002060"/>
                </a:solidFill>
                <a:latin typeface="Arial Black" panose="020B0A04020102020204" pitchFamily="34" charset="0"/>
                <a:ea typeface="Calibri"/>
                <a:cs typeface="Times New Roman"/>
              </a:rPr>
              <a:t>[17] Falade K.1, AT </a:t>
            </a:r>
            <a:r>
              <a:rPr lang="en-US" sz="1600" dirty="0" err="1">
                <a:solidFill>
                  <a:srgbClr val="002060"/>
                </a:solidFill>
                <a:latin typeface="Arial Black" panose="020B0A04020102020204" pitchFamily="34" charset="0"/>
                <a:ea typeface="Calibri"/>
                <a:cs typeface="Times New Roman"/>
              </a:rPr>
              <a:t>Tiamiyu</a:t>
            </a:r>
            <a:r>
              <a:rPr lang="en-US" sz="1600" dirty="0">
                <a:solidFill>
                  <a:srgbClr val="002060"/>
                </a:solidFill>
                <a:latin typeface="Arial Black" panose="020B0A04020102020204" pitchFamily="34" charset="0"/>
                <a:ea typeface="Calibri"/>
                <a:cs typeface="Times New Roman"/>
              </a:rPr>
              <a:t> (2022) A newly formulated algorithm for the numerical solution of nonlinear Klein-Gordon equation, Journal of Nigerian Mathematical Society, Issue 1,41(1), pp13-25.</a:t>
            </a:r>
          </a:p>
          <a:p>
            <a:pPr algn="just">
              <a:lnSpc>
                <a:spcPct val="107000"/>
              </a:lnSpc>
            </a:pPr>
            <a:r>
              <a:rPr lang="en-US" sz="1600" dirty="0">
                <a:solidFill>
                  <a:srgbClr val="002060"/>
                </a:solidFill>
                <a:latin typeface="Arial Black" panose="020B0A04020102020204" pitchFamily="34" charset="0"/>
                <a:ea typeface="Calibri"/>
                <a:cs typeface="Times New Roman"/>
              </a:rPr>
              <a:t>Difference Equations, volume:46, pp1-27.</a:t>
            </a:r>
          </a:p>
          <a:p>
            <a:pPr algn="just">
              <a:lnSpc>
                <a:spcPct val="107000"/>
              </a:lnSpc>
            </a:pPr>
            <a:r>
              <a:rPr lang="en-US" sz="1600" dirty="0">
                <a:solidFill>
                  <a:srgbClr val="002060"/>
                </a:solidFill>
                <a:latin typeface="Arial Black" panose="020B0A04020102020204" pitchFamily="34" charset="0"/>
                <a:ea typeface="Calibri"/>
                <a:cs typeface="Times New Roman"/>
              </a:rPr>
              <a:t>[18] Falade K. I, </a:t>
            </a:r>
            <a:r>
              <a:rPr lang="en-US" sz="1600" dirty="0" err="1">
                <a:solidFill>
                  <a:srgbClr val="002060"/>
                </a:solidFill>
                <a:latin typeface="Arial Black" panose="020B0A04020102020204" pitchFamily="34" charset="0"/>
                <a:ea typeface="Calibri"/>
                <a:cs typeface="Times New Roman"/>
              </a:rPr>
              <a:t>Hadi</a:t>
            </a:r>
            <a:r>
              <a:rPr lang="en-US" sz="1600" dirty="0">
                <a:solidFill>
                  <a:srgbClr val="002060"/>
                </a:solidFill>
                <a:latin typeface="Arial Black" panose="020B0A04020102020204" pitchFamily="34" charset="0"/>
                <a:ea typeface="Calibri"/>
                <a:cs typeface="Times New Roman"/>
              </a:rPr>
              <a:t> R, Mustafa </a:t>
            </a:r>
            <a:r>
              <a:rPr lang="en-US" sz="1600" dirty="0" err="1">
                <a:solidFill>
                  <a:srgbClr val="002060"/>
                </a:solidFill>
                <a:latin typeface="Arial Black" panose="020B0A04020102020204" pitchFamily="34" charset="0"/>
                <a:ea typeface="Calibri"/>
                <a:cs typeface="Times New Roman"/>
              </a:rPr>
              <a:t>Inc</a:t>
            </a:r>
            <a:r>
              <a:rPr lang="en-US" sz="1600" dirty="0">
                <a:solidFill>
                  <a:srgbClr val="002060"/>
                </a:solidFill>
                <a:latin typeface="Arial Black" panose="020B0A04020102020204" pitchFamily="34" charset="0"/>
                <a:ea typeface="Calibri"/>
                <a:cs typeface="Times New Roman"/>
              </a:rPr>
              <a:t>, Ali A, Ibrahim M.B, Muhammad B.H, </a:t>
            </a:r>
            <a:r>
              <a:rPr lang="en-US" sz="1600" dirty="0" err="1">
                <a:solidFill>
                  <a:srgbClr val="002060"/>
                </a:solidFill>
                <a:latin typeface="Arial Black" panose="020B0A04020102020204" pitchFamily="34" charset="0"/>
                <a:ea typeface="Calibri"/>
                <a:cs typeface="Times New Roman"/>
              </a:rPr>
              <a:t>Marek</a:t>
            </a:r>
            <a:r>
              <a:rPr lang="en-US" sz="1600" dirty="0">
                <a:solidFill>
                  <a:srgbClr val="002060"/>
                </a:solidFill>
                <a:latin typeface="Arial Black" panose="020B0A04020102020204" pitchFamily="34" charset="0"/>
                <a:ea typeface="Calibri"/>
                <a:cs typeface="Times New Roman"/>
              </a:rPr>
              <a:t> K. (2023) Numerical simulation of temperature distribution of heat flow on reservoir tanks connected in series, Alexandria Engineering Journal, (66), pp785-795.</a:t>
            </a:r>
          </a:p>
          <a:p>
            <a:pPr algn="just">
              <a:lnSpc>
                <a:spcPct val="107000"/>
              </a:lnSpc>
            </a:pPr>
            <a:r>
              <a:rPr lang="en-US" sz="1600" dirty="0">
                <a:solidFill>
                  <a:srgbClr val="002060"/>
                </a:solidFill>
                <a:latin typeface="Arial Black" panose="020B0A04020102020204" pitchFamily="34" charset="0"/>
                <a:ea typeface="Calibri"/>
                <a:cs typeface="Times New Roman"/>
              </a:rPr>
              <a:t>[19] </a:t>
            </a:r>
            <a:r>
              <a:rPr lang="en-US" sz="1600" dirty="0" err="1">
                <a:solidFill>
                  <a:srgbClr val="002060"/>
                </a:solidFill>
                <a:latin typeface="Arial Black" panose="020B0A04020102020204" pitchFamily="34" charset="0"/>
                <a:ea typeface="Calibri"/>
                <a:cs typeface="Times New Roman"/>
              </a:rPr>
              <a:t>Jafari</a:t>
            </a:r>
            <a:r>
              <a:rPr lang="en-US" sz="1600" dirty="0">
                <a:solidFill>
                  <a:srgbClr val="002060"/>
                </a:solidFill>
                <a:latin typeface="Arial Black" panose="020B0A04020102020204" pitchFamily="34" charset="0"/>
                <a:ea typeface="Calibri"/>
                <a:cs typeface="Times New Roman"/>
              </a:rPr>
              <a:t> </a:t>
            </a:r>
            <a:r>
              <a:rPr lang="en-US" sz="1600" dirty="0" err="1">
                <a:solidFill>
                  <a:srgbClr val="002060"/>
                </a:solidFill>
                <a:latin typeface="Arial Black" panose="020B0A04020102020204" pitchFamily="34" charset="0"/>
                <a:ea typeface="Calibri"/>
                <a:cs typeface="Times New Roman"/>
              </a:rPr>
              <a:t>H,Seifi</a:t>
            </a:r>
            <a:r>
              <a:rPr lang="en-US" sz="1600" dirty="0">
                <a:solidFill>
                  <a:srgbClr val="002060"/>
                </a:solidFill>
                <a:latin typeface="Arial Black" panose="020B0A04020102020204" pitchFamily="34" charset="0"/>
                <a:ea typeface="Calibri"/>
                <a:cs typeface="Times New Roman"/>
              </a:rPr>
              <a:t> S (2009) Solving system of nonlinear fractional partial differential equations by homotopy analysis method, </a:t>
            </a:r>
            <a:r>
              <a:rPr lang="en-US" sz="1600" dirty="0" err="1">
                <a:solidFill>
                  <a:srgbClr val="002060"/>
                </a:solidFill>
                <a:latin typeface="Arial Black" panose="020B0A04020102020204" pitchFamily="34" charset="0"/>
                <a:ea typeface="Calibri"/>
                <a:cs typeface="Times New Roman"/>
              </a:rPr>
              <a:t>Commun</a:t>
            </a:r>
            <a:r>
              <a:rPr lang="en-US" sz="1600" dirty="0">
                <a:solidFill>
                  <a:srgbClr val="002060"/>
                </a:solidFill>
                <a:latin typeface="Arial Black" panose="020B0A04020102020204" pitchFamily="34" charset="0"/>
                <a:ea typeface="Calibri"/>
                <a:cs typeface="Times New Roman"/>
              </a:rPr>
              <a:t>. Nonlinear Sci. </a:t>
            </a:r>
            <a:r>
              <a:rPr lang="en-US" sz="1600" dirty="0" err="1">
                <a:solidFill>
                  <a:srgbClr val="002060"/>
                </a:solidFill>
                <a:latin typeface="Arial Black" panose="020B0A04020102020204" pitchFamily="34" charset="0"/>
                <a:ea typeface="Calibri"/>
                <a:cs typeface="Times New Roman"/>
              </a:rPr>
              <a:t>Numer</a:t>
            </a:r>
            <a:r>
              <a:rPr lang="en-US" sz="1600" dirty="0">
                <a:solidFill>
                  <a:srgbClr val="002060"/>
                </a:solidFill>
                <a:latin typeface="Arial Black" panose="020B0A04020102020204" pitchFamily="34" charset="0"/>
                <a:ea typeface="Calibri"/>
                <a:cs typeface="Times New Roman"/>
              </a:rPr>
              <a:t>. </a:t>
            </a:r>
            <a:r>
              <a:rPr lang="en-US" sz="1600" dirty="0" err="1">
                <a:solidFill>
                  <a:srgbClr val="002060"/>
                </a:solidFill>
                <a:latin typeface="Arial Black" panose="020B0A04020102020204" pitchFamily="34" charset="0"/>
                <a:ea typeface="Calibri"/>
                <a:cs typeface="Times New Roman"/>
              </a:rPr>
              <a:t>Simul</a:t>
            </a:r>
            <a:r>
              <a:rPr lang="en-US" sz="1600" dirty="0">
                <a:solidFill>
                  <a:srgbClr val="002060"/>
                </a:solidFill>
                <a:latin typeface="Arial Black" panose="020B0A04020102020204" pitchFamily="34" charset="0"/>
                <a:ea typeface="Calibri"/>
                <a:cs typeface="Times New Roman"/>
              </a:rPr>
              <a:t>. 14, pp1962–1969</a:t>
            </a:r>
          </a:p>
          <a:p>
            <a:pPr algn="just">
              <a:lnSpc>
                <a:spcPct val="107000"/>
              </a:lnSpc>
            </a:pPr>
            <a:r>
              <a:rPr lang="en-US" sz="1600" dirty="0">
                <a:solidFill>
                  <a:srgbClr val="002060"/>
                </a:solidFill>
                <a:latin typeface="Arial Black" panose="020B0A04020102020204" pitchFamily="34" charset="0"/>
                <a:ea typeface="Calibri"/>
                <a:cs typeface="Times New Roman"/>
              </a:rPr>
              <a:t>[20] </a:t>
            </a:r>
            <a:r>
              <a:rPr lang="en-US" sz="1600" dirty="0" err="1">
                <a:solidFill>
                  <a:srgbClr val="002060"/>
                </a:solidFill>
                <a:latin typeface="Arial Black" panose="020B0A04020102020204" pitchFamily="34" charset="0"/>
                <a:ea typeface="Calibri"/>
                <a:cs typeface="Times New Roman"/>
              </a:rPr>
              <a:t>Umer</a:t>
            </a:r>
            <a:r>
              <a:rPr lang="en-US" sz="1600" dirty="0">
                <a:solidFill>
                  <a:srgbClr val="002060"/>
                </a:solidFill>
                <a:latin typeface="Arial Black" panose="020B0A04020102020204" pitchFamily="34" charset="0"/>
                <a:ea typeface="Calibri"/>
                <a:cs typeface="Times New Roman"/>
              </a:rPr>
              <a:t> H, </a:t>
            </a:r>
            <a:r>
              <a:rPr lang="en-US" sz="1600" dirty="0" err="1">
                <a:solidFill>
                  <a:srgbClr val="002060"/>
                </a:solidFill>
                <a:latin typeface="Arial Black" panose="020B0A04020102020204" pitchFamily="34" charset="0"/>
                <a:ea typeface="Calibri"/>
                <a:cs typeface="Times New Roman"/>
              </a:rPr>
              <a:t>Abid</a:t>
            </a:r>
            <a:r>
              <a:rPr lang="en-US" sz="1600" dirty="0">
                <a:solidFill>
                  <a:srgbClr val="002060"/>
                </a:solidFill>
                <a:latin typeface="Arial Black" panose="020B0A04020102020204" pitchFamily="34" charset="0"/>
                <a:ea typeface="Calibri"/>
                <a:cs typeface="Times New Roman"/>
              </a:rPr>
              <a:t> K, </a:t>
            </a:r>
            <a:r>
              <a:rPr lang="en-US" sz="1600" dirty="0" err="1">
                <a:solidFill>
                  <a:srgbClr val="002060"/>
                </a:solidFill>
                <a:latin typeface="Arial Black" panose="020B0A04020102020204" pitchFamily="34" charset="0"/>
                <a:ea typeface="Calibri"/>
                <a:cs typeface="Times New Roman"/>
              </a:rPr>
              <a:t>Bibi</a:t>
            </a:r>
            <a:r>
              <a:rPr lang="en-US" sz="1600" dirty="0">
                <a:solidFill>
                  <a:srgbClr val="002060"/>
                </a:solidFill>
                <a:latin typeface="Arial Black" panose="020B0A04020102020204" pitchFamily="34" charset="0"/>
                <a:ea typeface="Calibri"/>
                <a:cs typeface="Times New Roman"/>
              </a:rPr>
              <a:t> A, </a:t>
            </a:r>
            <a:r>
              <a:rPr lang="en-US" sz="1600" dirty="0" err="1">
                <a:solidFill>
                  <a:srgbClr val="002060"/>
                </a:solidFill>
                <a:latin typeface="Arial Black" panose="020B0A04020102020204" pitchFamily="34" charset="0"/>
                <a:ea typeface="Calibri"/>
                <a:cs typeface="Times New Roman"/>
              </a:rPr>
              <a:t>Ahmet</a:t>
            </a:r>
            <a:r>
              <a:rPr lang="en-US" sz="1600" dirty="0">
                <a:solidFill>
                  <a:srgbClr val="002060"/>
                </a:solidFill>
                <a:latin typeface="Arial Black" panose="020B0A04020102020204" pitchFamily="34" charset="0"/>
                <a:ea typeface="Calibri"/>
                <a:cs typeface="Times New Roman"/>
              </a:rPr>
              <a:t> Y, Syed T, M (2013) On System of Time-Fractional Partial Differential Equations, </a:t>
            </a:r>
            <a:r>
              <a:rPr lang="en-US" sz="1600" dirty="0" err="1">
                <a:solidFill>
                  <a:srgbClr val="002060"/>
                </a:solidFill>
                <a:latin typeface="Arial Black" panose="020B0A04020102020204" pitchFamily="34" charset="0"/>
                <a:ea typeface="Calibri"/>
                <a:cs typeface="Times New Roman"/>
              </a:rPr>
              <a:t>Walailak</a:t>
            </a:r>
            <a:r>
              <a:rPr lang="en-US" sz="1600" dirty="0">
                <a:solidFill>
                  <a:srgbClr val="002060"/>
                </a:solidFill>
                <a:latin typeface="Arial Black" panose="020B0A04020102020204" pitchFamily="34" charset="0"/>
                <a:ea typeface="Calibri"/>
                <a:cs typeface="Times New Roman"/>
              </a:rPr>
              <a:t> J </a:t>
            </a:r>
            <a:r>
              <a:rPr lang="en-US" sz="1600" dirty="0" err="1">
                <a:solidFill>
                  <a:srgbClr val="002060"/>
                </a:solidFill>
                <a:latin typeface="Arial Black" panose="020B0A04020102020204" pitchFamily="34" charset="0"/>
                <a:ea typeface="Calibri"/>
                <a:cs typeface="Times New Roman"/>
              </a:rPr>
              <a:t>Sci</a:t>
            </a:r>
            <a:r>
              <a:rPr lang="en-US" sz="1600" dirty="0">
                <a:solidFill>
                  <a:srgbClr val="002060"/>
                </a:solidFill>
                <a:latin typeface="Arial Black" panose="020B0A04020102020204" pitchFamily="34" charset="0"/>
                <a:ea typeface="Calibri"/>
                <a:cs typeface="Times New Roman"/>
              </a:rPr>
              <a:t> &amp; Tech, 10(5): pp437-448. </a:t>
            </a:r>
          </a:p>
          <a:p>
            <a:pPr algn="just">
              <a:lnSpc>
                <a:spcPct val="107000"/>
              </a:lnSpc>
            </a:pPr>
            <a:r>
              <a:rPr lang="en-US" sz="1600" dirty="0">
                <a:solidFill>
                  <a:srgbClr val="002060"/>
                </a:solidFill>
                <a:latin typeface="Arial Black" panose="020B0A04020102020204" pitchFamily="34" charset="0"/>
                <a:ea typeface="Calibri"/>
                <a:cs typeface="Times New Roman"/>
              </a:rPr>
              <a:t>[21] </a:t>
            </a:r>
            <a:r>
              <a:rPr lang="en-US" sz="1600" dirty="0" err="1">
                <a:solidFill>
                  <a:srgbClr val="002060"/>
                </a:solidFill>
                <a:latin typeface="Arial Black" panose="020B0A04020102020204" pitchFamily="34" charset="0"/>
                <a:ea typeface="Calibri"/>
                <a:cs typeface="Times New Roman"/>
              </a:rPr>
              <a:t>Noufe</a:t>
            </a:r>
            <a:r>
              <a:rPr lang="en-US" sz="1600" dirty="0">
                <a:solidFill>
                  <a:srgbClr val="002060"/>
                </a:solidFill>
                <a:latin typeface="Arial Black" panose="020B0A04020102020204" pitchFamily="34" charset="0"/>
                <a:ea typeface="Calibri"/>
                <a:cs typeface="Times New Roman"/>
              </a:rPr>
              <a:t> H. A, Ravi P. A, </a:t>
            </a:r>
            <a:r>
              <a:rPr lang="en-US" sz="1600" dirty="0" err="1">
                <a:solidFill>
                  <a:srgbClr val="002060"/>
                </a:solidFill>
                <a:latin typeface="Arial Black" panose="020B0A04020102020204" pitchFamily="34" charset="0"/>
                <a:ea typeface="Calibri"/>
                <a:cs typeface="Times New Roman"/>
              </a:rPr>
              <a:t>Rasool</a:t>
            </a:r>
            <a:r>
              <a:rPr lang="en-US" sz="1600" dirty="0">
                <a:solidFill>
                  <a:srgbClr val="002060"/>
                </a:solidFill>
                <a:latin typeface="Arial Black" panose="020B0A04020102020204" pitchFamily="34" charset="0"/>
                <a:ea typeface="Calibri"/>
                <a:cs typeface="Times New Roman"/>
              </a:rPr>
              <a:t> S, </a:t>
            </a:r>
            <a:r>
              <a:rPr lang="en-US" sz="1600" dirty="0" err="1">
                <a:solidFill>
                  <a:srgbClr val="002060"/>
                </a:solidFill>
                <a:latin typeface="Arial Black" panose="020B0A04020102020204" pitchFamily="34" charset="0"/>
                <a:ea typeface="Calibri"/>
                <a:cs typeface="Times New Roman"/>
              </a:rPr>
              <a:t>Thongchai</a:t>
            </a:r>
            <a:r>
              <a:rPr lang="en-US" sz="1600" dirty="0">
                <a:solidFill>
                  <a:srgbClr val="002060"/>
                </a:solidFill>
                <a:latin typeface="Arial Black" panose="020B0A04020102020204" pitchFamily="34" charset="0"/>
                <a:ea typeface="Calibri"/>
                <a:cs typeface="Times New Roman"/>
              </a:rPr>
              <a:t> B (2021) Analysis of the Time Fractional-Order Coupled Burgers Equations with Non-Singular Kernel Operators, Mathematics, 9, 2326. https://doi.org/10.3390/math9182326</a:t>
            </a:r>
          </a:p>
        </p:txBody>
      </p:sp>
    </p:spTree>
    <p:extLst>
      <p:ext uri="{BB962C8B-B14F-4D97-AF65-F5344CB8AC3E}">
        <p14:creationId xmlns:p14="http://schemas.microsoft.com/office/powerpoint/2010/main" val="57384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7EF699-F17B-1CF9-54A1-E645B7C4BDF8}"/>
              </a:ext>
            </a:extLst>
          </p:cNvPr>
          <p:cNvSpPr txBox="1"/>
          <p:nvPr/>
        </p:nvSpPr>
        <p:spPr>
          <a:xfrm>
            <a:off x="3049073" y="3247553"/>
            <a:ext cx="6098146" cy="584775"/>
          </a:xfrm>
          <a:prstGeom prst="rect">
            <a:avLst/>
          </a:prstGeom>
          <a:noFill/>
        </p:spPr>
        <p:txBody>
          <a:bodyPr wrap="square">
            <a:spAutoFit/>
          </a:bodyPr>
          <a:lstStyle/>
          <a:p>
            <a:pPr algn="ctr"/>
            <a:r>
              <a:rPr lang="en-US" sz="3200" dirty="0">
                <a:solidFill>
                  <a:srgbClr val="002060"/>
                </a:solidFill>
                <a:highlight>
                  <a:srgbClr val="FFFF00"/>
                </a:highlight>
                <a:latin typeface="Arial Black" panose="020B0A04020102020204" pitchFamily="34" charset="0"/>
                <a:cs typeface="Times New Roman"/>
              </a:rPr>
              <a:t>THANK FOR LISTENING</a:t>
            </a:r>
            <a:endParaRPr lang="en-GB" sz="3200" dirty="0">
              <a:highlight>
                <a:srgbClr val="FFFF00"/>
              </a:highlight>
            </a:endParaRPr>
          </a:p>
        </p:txBody>
      </p:sp>
    </p:spTree>
    <p:extLst>
      <p:ext uri="{BB962C8B-B14F-4D97-AF65-F5344CB8AC3E}">
        <p14:creationId xmlns:p14="http://schemas.microsoft.com/office/powerpoint/2010/main" val="418594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1" y="20231"/>
            <a:ext cx="11423500" cy="6853158"/>
          </a:xfrm>
          <a:prstGeom prst="rect">
            <a:avLst/>
          </a:prstGeom>
        </p:spPr>
        <p:txBody>
          <a:bodyPr wrap="square">
            <a:spAutoFit/>
          </a:bodyPr>
          <a:lstStyle/>
          <a:p>
            <a:pPr marR="0" lvl="0" algn="ctr">
              <a:lnSpc>
                <a:spcPct val="200000"/>
              </a:lnSpc>
              <a:spcBef>
                <a:spcPts val="0"/>
              </a:spcBef>
              <a:spcAft>
                <a:spcPts val="1000"/>
              </a:spcAft>
            </a:pPr>
            <a:endParaRPr lang="en-US" sz="2400" b="1" dirty="0">
              <a:solidFill>
                <a:schemeClr val="accent2">
                  <a:lumMod val="75000"/>
                </a:schemeClr>
              </a:solidFill>
              <a:latin typeface="+mj-lt"/>
              <a:ea typeface="Calibri" panose="020F0502020204030204" pitchFamily="34" charset="0"/>
              <a:cs typeface="Times New Roman" panose="02020603050405020304" pitchFamily="18" charset="0"/>
            </a:endParaRPr>
          </a:p>
          <a:p>
            <a:pPr marR="0" lvl="0" algn="ctr">
              <a:lnSpc>
                <a:spcPct val="200000"/>
              </a:lnSpc>
              <a:spcBef>
                <a:spcPts val="0"/>
              </a:spcBef>
              <a:spcAft>
                <a:spcPts val="1000"/>
              </a:spcAft>
            </a:pPr>
            <a:r>
              <a:rPr lang="en-US" sz="2400" b="1" dirty="0">
                <a:solidFill>
                  <a:srgbClr val="FF0000"/>
                </a:solidFill>
                <a:highlight>
                  <a:srgbClr val="FFFF00"/>
                </a:highlight>
                <a:latin typeface="Arial Black" panose="020B0A04020102020204" pitchFamily="34" charset="0"/>
                <a:ea typeface="Calibri" panose="020F0502020204030204" pitchFamily="34" charset="0"/>
                <a:cs typeface="Times New Roman" panose="02020603050405020304" pitchFamily="18" charset="0"/>
              </a:rPr>
              <a:t>INTRODUCTION</a:t>
            </a:r>
            <a:r>
              <a:rPr lang="en-US"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p>
          <a:p>
            <a:pPr algn="just">
              <a:lnSpc>
                <a:spcPct val="200000"/>
              </a:lnSpc>
              <a:spcAft>
                <a:spcPts val="1000"/>
              </a:spcAft>
            </a:pPr>
            <a:r>
              <a:rPr lang="en-US" sz="2000" b="1" dirty="0">
                <a:solidFill>
                  <a:srgbClr val="002060"/>
                </a:solidFill>
                <a:latin typeface="+mj-lt"/>
                <a:ea typeface="Calibri" panose="020F0502020204030204" pitchFamily="34" charset="0"/>
                <a:cs typeface="Times New Roman" panose="02020603050405020304" pitchFamily="18" charset="0"/>
              </a:rPr>
              <a:t>Time-fractional partial differential equations have garnered significant attention in the areas  of engineering and applied mathematics. its application to model various physical processes such as heat conduction in composite materials, non-Newtonian fluid flow, and </a:t>
            </a:r>
            <a:r>
              <a:rPr lang="en-US" sz="2000" b="1" dirty="0" err="1">
                <a:solidFill>
                  <a:srgbClr val="002060"/>
                </a:solidFill>
                <a:latin typeface="+mj-lt"/>
                <a:ea typeface="Calibri" panose="020F0502020204030204" pitchFamily="34" charset="0"/>
                <a:cs typeface="Times New Roman" panose="02020603050405020304" pitchFamily="18" charset="0"/>
              </a:rPr>
              <a:t>visco</a:t>
            </a:r>
            <a:r>
              <a:rPr lang="en-US" sz="2000" b="1" dirty="0">
                <a:solidFill>
                  <a:srgbClr val="002060"/>
                </a:solidFill>
                <a:latin typeface="+mj-lt"/>
                <a:ea typeface="Calibri" panose="020F0502020204030204" pitchFamily="34" charset="0"/>
                <a:cs typeface="Times New Roman" panose="02020603050405020304" pitchFamily="18" charset="0"/>
              </a:rPr>
              <a:t>-elastic behavior in structural elements is growing [1,2,3,4].</a:t>
            </a:r>
          </a:p>
          <a:p>
            <a:pPr algn="just">
              <a:lnSpc>
                <a:spcPct val="200000"/>
              </a:lnSpc>
              <a:spcAft>
                <a:spcPts val="1000"/>
              </a:spcAft>
            </a:pPr>
            <a:r>
              <a:rPr lang="en-US" sz="2000" b="1" dirty="0">
                <a:solidFill>
                  <a:srgbClr val="002060"/>
                </a:solidFill>
                <a:latin typeface="+mj-lt"/>
                <a:ea typeface="Calibri" panose="020F0502020204030204" pitchFamily="34" charset="0"/>
                <a:cs typeface="Times New Roman" panose="02020603050405020304" pitchFamily="18" charset="0"/>
              </a:rPr>
              <a:t>This paper presents and applies computational technique to solve linear and non-linear systems in two dimensions that result from time-fraction partial differential equations in damping, seismic analysis, and </a:t>
            </a:r>
            <a:r>
              <a:rPr lang="en-US" sz="2000" b="1" dirty="0" err="1">
                <a:solidFill>
                  <a:srgbClr val="002060"/>
                </a:solidFill>
                <a:latin typeface="+mj-lt"/>
                <a:ea typeface="Calibri" panose="020F0502020204030204" pitchFamily="34" charset="0"/>
                <a:cs typeface="Times New Roman" panose="02020603050405020304" pitchFamily="18" charset="0"/>
              </a:rPr>
              <a:t>visco</a:t>
            </a:r>
            <a:r>
              <a:rPr lang="en-US" sz="2000" b="1" dirty="0">
                <a:solidFill>
                  <a:srgbClr val="002060"/>
                </a:solidFill>
                <a:latin typeface="+mj-lt"/>
                <a:ea typeface="Calibri" panose="020F0502020204030204" pitchFamily="34" charset="0"/>
                <a:cs typeface="Times New Roman" panose="02020603050405020304" pitchFamily="18" charset="0"/>
              </a:rPr>
              <a:t>-elastic materials [5, 6].</a:t>
            </a:r>
          </a:p>
          <a:p>
            <a:pPr algn="just">
              <a:lnSpc>
                <a:spcPct val="150000"/>
              </a:lnSpc>
              <a:spcAft>
                <a:spcPts val="1000"/>
              </a:spcAft>
            </a:pPr>
            <a:endParaRPr lang="en-US"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095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23943" y="303489"/>
                <a:ext cx="10811436" cy="7420173"/>
              </a:xfrm>
              <a:prstGeom prst="rect">
                <a:avLst/>
              </a:prstGeom>
            </p:spPr>
            <p:txBody>
              <a:bodyPr wrap="square">
                <a:spAutoFit/>
              </a:bodyPr>
              <a:lstStyle/>
              <a:p>
                <a:pPr algn="ctr">
                  <a:lnSpc>
                    <a:spcPct val="150000"/>
                  </a:lnSpc>
                </a:pP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 </m:t>
                    </m:r>
                    <m:d>
                      <m:dPr>
                        <m:begChr m:val="{"/>
                        <m:endChr m:val=""/>
                        <m:ctrlPr>
                          <a:rPr lang="en-US" sz="2000" b="1" i="1" smtClean="0">
                            <a:solidFill>
                              <a:srgbClr val="002060"/>
                            </a:solidFill>
                            <a:latin typeface="Cambria Math" panose="02040503050406030204" pitchFamily="18" charset="0"/>
                          </a:rPr>
                        </m:ctrlPr>
                      </m:dPr>
                      <m:e>
                        <m:eqArr>
                          <m:eqArrPr>
                            <m:ctrlPr>
                              <a:rPr lang="en-US" sz="2000" b="1" i="1">
                                <a:solidFill>
                                  <a:srgbClr val="002060"/>
                                </a:solidFill>
                                <a:latin typeface="Cambria Math" panose="02040503050406030204" pitchFamily="18" charset="0"/>
                              </a:rPr>
                            </m:ctrlPr>
                          </m:eqArrPr>
                          <m:e>
                            <m:eqArr>
                              <m:eqArrPr>
                                <m:ctrlPr>
                                  <a:rPr lang="en-US" sz="2000" b="1" i="1">
                                    <a:solidFill>
                                      <a:srgbClr val="002060"/>
                                    </a:solidFill>
                                    <a:latin typeface="Cambria Math" panose="02040503050406030204" pitchFamily="18" charset="0"/>
                                  </a:rPr>
                                </m:ctrlPr>
                              </m:eqArrPr>
                              <m:e>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      </m:t>
                                    </m:r>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𝜶</m:t>
                                    </m:r>
                                  </m:sup>
                                </m:sSubSup>
                                <m:r>
                                  <a:rPr lang="en-US" sz="2000" b="1" i="1">
                                    <a:solidFill>
                                      <a:srgbClr val="002060"/>
                                    </a:solidFill>
                                    <a:latin typeface="Cambria Math" panose="02040503050406030204" pitchFamily="18" charset="0"/>
                                  </a:rPr>
                                  <m:t>𝒖</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𝒙</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𝒘</m:t>
                                    </m:r>
                                  </m:e>
                                  <m:sub>
                                    <m:r>
                                      <a:rPr lang="en-US" sz="2000" b="1" i="1">
                                        <a:solidFill>
                                          <a:srgbClr val="002060"/>
                                        </a:solidFill>
                                        <a:latin typeface="Cambria Math" panose="02040503050406030204" pitchFamily="18" charset="0"/>
                                      </a:rPr>
                                      <m:t>𝒚</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𝒗</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𝒘</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𝒗</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𝒛</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𝒖</m:t>
                                </m:r>
                                <m:r>
                                  <a:rPr lang="en-US" sz="2000" b="1" i="1">
                                    <a:solidFill>
                                      <a:srgbClr val="002060"/>
                                    </a:solidFill>
                                    <a:latin typeface="Cambria Math" panose="02040503050406030204" pitchFamily="18" charset="0"/>
                                  </a:rPr>
                                  <m:t>                      </m:t>
                                </m:r>
                              </m:e>
                              <m:e>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𝜷</m:t>
                                    </m:r>
                                  </m:sup>
                                </m:sSubSup>
                                <m:r>
                                  <a:rPr lang="en-US" sz="2000" b="1" i="1">
                                    <a:solidFill>
                                      <a:srgbClr val="002060"/>
                                    </a:solidFill>
                                    <a:latin typeface="Cambria Math" panose="02040503050406030204" pitchFamily="18" charset="0"/>
                                  </a:rPr>
                                  <m:t>𝒗</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𝒙</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𝒘</m:t>
                                    </m:r>
                                  </m:e>
                                  <m:sub>
                                    <m:r>
                                      <a:rPr lang="en-US" sz="2000" b="1" i="1">
                                        <a:solidFill>
                                          <a:srgbClr val="002060"/>
                                        </a:solidFill>
                                        <a:latin typeface="Cambria Math" panose="02040503050406030204" pitchFamily="18" charset="0"/>
                                      </a:rPr>
                                      <m:t>𝒚</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𝒘</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𝒛</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𝒗</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𝒗</m:t>
                                </m:r>
                                <m:r>
                                  <a:rPr lang="en-US" sz="2000" b="1" i="1">
                                    <a:solidFill>
                                      <a:srgbClr val="002060"/>
                                    </a:solidFill>
                                    <a:latin typeface="Cambria Math" panose="02040503050406030204" pitchFamily="18" charset="0"/>
                                  </a:rPr>
                                  <m:t>              </m:t>
                                </m:r>
                              </m:e>
                              <m:e>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𝜽</m:t>
                                    </m:r>
                                  </m:sup>
                                </m:sSubSup>
                                <m:r>
                                  <a:rPr lang="en-US" sz="2000" b="1" i="1">
                                    <a:solidFill>
                                      <a:srgbClr val="002060"/>
                                    </a:solidFill>
                                    <a:latin typeface="Cambria Math" panose="02040503050406030204" pitchFamily="18" charset="0"/>
                                  </a:rPr>
                                  <m:t>𝒘</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𝒙</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𝒗</m:t>
                                    </m:r>
                                  </m:e>
                                  <m:sub>
                                    <m:r>
                                      <a:rPr lang="en-US" sz="2000" b="1" i="1">
                                        <a:solidFill>
                                          <a:srgbClr val="002060"/>
                                        </a:solidFill>
                                        <a:latin typeface="Cambria Math" panose="02040503050406030204" pitchFamily="18" charset="0"/>
                                      </a:rPr>
                                      <m:t>𝒚</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𝒗</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𝒛</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𝒘</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𝒘</m:t>
                                </m:r>
                                <m:r>
                                  <a:rPr lang="en-US" sz="2000" b="1" i="1">
                                    <a:solidFill>
                                      <a:srgbClr val="002060"/>
                                    </a:solidFill>
                                    <a:latin typeface="Cambria Math" panose="02040503050406030204" pitchFamily="18" charset="0"/>
                                  </a:rPr>
                                  <m:t>              </m:t>
                                </m:r>
                              </m:e>
                              <m:e>
                                <m:r>
                                  <a:rPr lang="en-US" sz="2000" b="1" i="1">
                                    <a:solidFill>
                                      <a:srgbClr val="002060"/>
                                    </a:solidFill>
                                    <a:latin typeface="Cambria Math" panose="02040503050406030204" pitchFamily="18" charset="0"/>
                                  </a:rPr>
                                  <m:t>                           ⋮                                          ⋮                </m:t>
                                </m:r>
                              </m:e>
                              <m:e>
                                <m:r>
                                  <a:rPr lang="en-US" sz="2000" b="1" i="1">
                                    <a:solidFill>
                                      <a:srgbClr val="002060"/>
                                    </a:solidFill>
                                    <a:latin typeface="Cambria Math" panose="02040503050406030204" pitchFamily="18" charset="0"/>
                                  </a:rPr>
                                  <m:t>   </m:t>
                                </m:r>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𝝆</m:t>
                                    </m:r>
                                  </m:sup>
                                </m:sSubSup>
                                <m:r>
                                  <a:rPr lang="en-US" sz="2000" b="1" i="1">
                                    <a:solidFill>
                                      <a:srgbClr val="002060"/>
                                    </a:solidFill>
                                    <a:latin typeface="Cambria Math" panose="02040503050406030204" pitchFamily="18" charset="0"/>
                                  </a:rPr>
                                  <m:t>𝒛</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𝒙</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𝒛</m:t>
                                    </m:r>
                                  </m:e>
                                  <m:sub>
                                    <m:r>
                                      <a:rPr lang="en-US" sz="2000" b="1" i="1">
                                        <a:solidFill>
                                          <a:srgbClr val="002060"/>
                                        </a:solidFill>
                                        <a:latin typeface="Cambria Math" panose="02040503050406030204" pitchFamily="18" charset="0"/>
                                      </a:rPr>
                                      <m:t>𝒚</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𝒘</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𝒗</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𝒛</m:t>
                                    </m:r>
                                  </m:e>
                                  <m:sub>
                                    <m:r>
                                      <a:rPr lang="en-US" sz="2000" b="1" i="1">
                                        <a:solidFill>
                                          <a:srgbClr val="002060"/>
                                        </a:solidFill>
                                        <a:latin typeface="Cambria Math" panose="02040503050406030204" pitchFamily="18" charset="0"/>
                                      </a:rPr>
                                      <m:t>𝒚</m:t>
                                    </m:r>
                                  </m:sub>
                                </m:sSub>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𝒖</m:t>
                                    </m:r>
                                  </m:e>
                                  <m:sub>
                                    <m:r>
                                      <a:rPr lang="en-US" sz="2000" b="1" i="1">
                                        <a:solidFill>
                                          <a:srgbClr val="002060"/>
                                        </a:solidFill>
                                        <a:latin typeface="Cambria Math" panose="02040503050406030204" pitchFamily="18" charset="0"/>
                                      </a:rPr>
                                      <m:t>𝒙</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𝒛</m:t>
                                </m:r>
                                <m:r>
                                  <a:rPr lang="en-US" sz="2000" b="1" i="1">
                                    <a:solidFill>
                                      <a:srgbClr val="002060"/>
                                    </a:solidFill>
                                    <a:latin typeface="Cambria Math" panose="02040503050406030204" pitchFamily="18" charset="0"/>
                                  </a:rPr>
                                  <m:t>              </m:t>
                                </m:r>
                              </m:e>
                            </m:eqArr>
                            <m:r>
                              <a:rPr lang="en-US" sz="2000" b="1" i="1">
                                <a:solidFill>
                                  <a:srgbClr val="002060"/>
                                </a:solidFill>
                                <a:latin typeface="Cambria Math" panose="02040503050406030204" pitchFamily="18" charset="0"/>
                              </a:rPr>
                              <m:t> </m:t>
                            </m:r>
                          </m:e>
                          <m:e>
                            <m:r>
                              <a:rPr lang="en-US" sz="2000" b="1" i="1">
                                <a:solidFill>
                                  <a:srgbClr val="002060"/>
                                </a:solidFill>
                                <a:latin typeface="Cambria Math" panose="02040503050406030204" pitchFamily="18" charset="0"/>
                              </a:rPr>
                              <m:t>                    </m:t>
                            </m:r>
                            <m:r>
                              <a:rPr lang="en-US" sz="2000" b="1" i="1">
                                <a:solidFill>
                                  <a:srgbClr val="002060"/>
                                </a:solidFill>
                                <a:latin typeface="Cambria Math" panose="02040503050406030204" pitchFamily="18" charset="0"/>
                              </a:rPr>
                              <m:t>𝟎</m:t>
                            </m:r>
                            <m:r>
                              <a:rPr lang="en-US" sz="2000" b="1" i="1">
                                <a:solidFill>
                                  <a:srgbClr val="002060"/>
                                </a:solidFill>
                                <a:latin typeface="Cambria Math" panose="02040503050406030204" pitchFamily="18" charset="0"/>
                              </a:rPr>
                              <m:t>&lt;</m:t>
                            </m:r>
                            <m:r>
                              <a:rPr lang="en-US" sz="2000" b="1" i="1">
                                <a:solidFill>
                                  <a:srgbClr val="002060"/>
                                </a:solidFill>
                                <a:latin typeface="Cambria Math" panose="02040503050406030204" pitchFamily="18" charset="0"/>
                              </a:rPr>
                              <m:t>𝜶</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𝜷</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𝜽</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𝝆</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𝟏</m:t>
                            </m:r>
                            <m:r>
                              <a:rPr lang="en-US" sz="2000" b="1" i="1">
                                <a:solidFill>
                                  <a:srgbClr val="002060"/>
                                </a:solidFill>
                                <a:latin typeface="Cambria Math" panose="02040503050406030204" pitchFamily="18" charset="0"/>
                              </a:rPr>
                              <m:t>                                  </m:t>
                            </m:r>
                          </m:e>
                        </m:eqArr>
                      </m:e>
                    </m:d>
                    <m:r>
                      <a:rPr lang="en-GB" sz="2000" b="1" i="1" smtClean="0">
                        <a:solidFill>
                          <a:srgbClr val="002060"/>
                        </a:solidFill>
                        <a:latin typeface="Cambria Math" panose="02040503050406030204" pitchFamily="18" charset="0"/>
                      </a:rPr>
                      <m:t>   </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𝟏</m:t>
                    </m:r>
                    <m:r>
                      <a:rPr lang="en-US" sz="2000" b="1" i="1">
                        <a:solidFill>
                          <a:srgbClr val="002060"/>
                        </a:solidFill>
                        <a:latin typeface="Cambria Math" panose="02040503050406030204" pitchFamily="18" charset="0"/>
                      </a:rPr>
                      <m:t>)</m:t>
                    </m:r>
                  </m:oMath>
                </a14:m>
                <a:endParaRPr lang="en-US" sz="2000" b="1" dirty="0">
                  <a:solidFill>
                    <a:srgbClr val="002060"/>
                  </a:solidFill>
                </a:endParaRPr>
              </a:p>
              <a:p>
                <a:r>
                  <a:rPr lang="en-US" sz="2000" b="1" dirty="0">
                    <a:solidFill>
                      <a:srgbClr val="002060"/>
                    </a:solidFill>
                  </a:rPr>
                  <a:t>with initial conditions</a:t>
                </a:r>
              </a:p>
              <a:p>
                <a:pPr/>
                <a14:m>
                  <m:oMathPara xmlns:m="http://schemas.openxmlformats.org/officeDocument/2006/math">
                    <m:oMathParaPr>
                      <m:jc m:val="centerGroup"/>
                    </m:oMathParaPr>
                    <m:oMath xmlns:m="http://schemas.openxmlformats.org/officeDocument/2006/math">
                      <m:d>
                        <m:dPr>
                          <m:begChr m:val="{"/>
                          <m:endChr m:val=""/>
                          <m:ctrlPr>
                            <a:rPr lang="en-US" sz="2000" b="1" i="1">
                              <a:solidFill>
                                <a:srgbClr val="002060"/>
                              </a:solidFill>
                              <a:latin typeface="Cambria Math" panose="02040503050406030204" pitchFamily="18" charset="0"/>
                            </a:rPr>
                          </m:ctrlPr>
                        </m:dPr>
                        <m:e>
                          <m:eqArr>
                            <m:eqArrPr>
                              <m:ctrlPr>
                                <a:rPr lang="en-US" sz="2000" b="1" i="1">
                                  <a:solidFill>
                                    <a:srgbClr val="002060"/>
                                  </a:solidFill>
                                  <a:latin typeface="Cambria Math" panose="02040503050406030204" pitchFamily="18" charset="0"/>
                                </a:rPr>
                              </m:ctrlPr>
                            </m:eqArrPr>
                            <m:e>
                              <m:r>
                                <a:rPr lang="en-US" sz="2000" b="1" i="1">
                                  <a:solidFill>
                                    <a:srgbClr val="002060"/>
                                  </a:solidFill>
                                  <a:latin typeface="Cambria Math" panose="02040503050406030204" pitchFamily="18" charset="0"/>
                                </a:rPr>
                                <m:t>𝒖</m:t>
                              </m:r>
                              <m:d>
                                <m:dPr>
                                  <m:ctrlPr>
                                    <a:rPr lang="en-US" sz="2000" b="1" i="1">
                                      <a:solidFill>
                                        <a:srgbClr val="002060"/>
                                      </a:solidFill>
                                      <a:latin typeface="Cambria Math" panose="02040503050406030204" pitchFamily="18" charset="0"/>
                                    </a:rPr>
                                  </m:ctrlPr>
                                </m:dPr>
                                <m:e>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𝒕</m:t>
                                      </m:r>
                                    </m:e>
                                    <m:sub>
                                      <m:r>
                                        <a:rPr lang="en-US" sz="2000" b="1" i="1">
                                          <a:solidFill>
                                            <a:srgbClr val="002060"/>
                                          </a:solidFill>
                                          <a:latin typeface="Cambria Math" panose="02040503050406030204" pitchFamily="18" charset="0"/>
                                        </a:rPr>
                                        <m:t>𝟎</m:t>
                                      </m:r>
                                    </m:sub>
                                  </m:sSub>
                                </m:e>
                              </m:d>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𝟎</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e>
                            <m:e>
                              <m:r>
                                <a:rPr lang="en-US" sz="2000" b="1" i="1">
                                  <a:solidFill>
                                    <a:srgbClr val="002060"/>
                                  </a:solidFill>
                                  <a:latin typeface="Cambria Math" panose="02040503050406030204" pitchFamily="18" charset="0"/>
                                </a:rPr>
                                <m:t>𝒗</m:t>
                              </m:r>
                              <m:d>
                                <m:dPr>
                                  <m:ctrlPr>
                                    <a:rPr lang="en-US" sz="2000" b="1" i="1">
                                      <a:solidFill>
                                        <a:srgbClr val="002060"/>
                                      </a:solidFill>
                                      <a:latin typeface="Cambria Math" panose="02040503050406030204" pitchFamily="18" charset="0"/>
                                    </a:rPr>
                                  </m:ctrlPr>
                                </m:dPr>
                                <m:e>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𝒕</m:t>
                                      </m:r>
                                    </m:e>
                                    <m:sub>
                                      <m:r>
                                        <a:rPr lang="en-US" sz="2000" b="1" i="1">
                                          <a:solidFill>
                                            <a:srgbClr val="002060"/>
                                          </a:solidFill>
                                          <a:latin typeface="Cambria Math" panose="02040503050406030204" pitchFamily="18" charset="0"/>
                                        </a:rPr>
                                        <m:t>𝟎</m:t>
                                      </m:r>
                                    </m:sub>
                                  </m:sSub>
                                </m:e>
                              </m:d>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𝟏</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e>
                            <m:e>
                              <m:r>
                                <a:rPr lang="en-US" sz="2000" b="1" i="1">
                                  <a:solidFill>
                                    <a:srgbClr val="002060"/>
                                  </a:solidFill>
                                  <a:latin typeface="Cambria Math" panose="02040503050406030204" pitchFamily="18" charset="0"/>
                                </a:rPr>
                                <m:t>𝒘</m:t>
                              </m:r>
                              <m:d>
                                <m:dPr>
                                  <m:ctrlPr>
                                    <a:rPr lang="en-US" sz="2000" b="1" i="1">
                                      <a:solidFill>
                                        <a:srgbClr val="002060"/>
                                      </a:solidFill>
                                      <a:latin typeface="Cambria Math" panose="02040503050406030204" pitchFamily="18" charset="0"/>
                                    </a:rPr>
                                  </m:ctrlPr>
                                </m:dPr>
                                <m:e>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𝒕</m:t>
                                      </m:r>
                                    </m:e>
                                    <m:sub>
                                      <m:r>
                                        <a:rPr lang="en-US" sz="2000" b="1" i="1">
                                          <a:solidFill>
                                            <a:srgbClr val="002060"/>
                                          </a:solidFill>
                                          <a:latin typeface="Cambria Math" panose="02040503050406030204" pitchFamily="18" charset="0"/>
                                        </a:rPr>
                                        <m:t>𝟎</m:t>
                                      </m:r>
                                    </m:sub>
                                  </m:sSub>
                                </m:e>
                              </m:d>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𝟐</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e>
                            <m:e>
                              <m:r>
                                <a:rPr lang="en-US" sz="2000" b="1" i="1">
                                  <a:solidFill>
                                    <a:srgbClr val="002060"/>
                                  </a:solidFill>
                                  <a:latin typeface="Cambria Math" panose="02040503050406030204" pitchFamily="18" charset="0"/>
                                </a:rPr>
                                <m:t>⋮                   ⋮</m:t>
                              </m:r>
                            </m:e>
                            <m:e>
                              <m:r>
                                <a:rPr lang="en-US" sz="2000" b="1" i="1">
                                  <a:solidFill>
                                    <a:srgbClr val="002060"/>
                                  </a:solidFill>
                                  <a:latin typeface="Cambria Math" panose="02040503050406030204" pitchFamily="18" charset="0"/>
                                </a:rPr>
                                <m:t>𝒛</m:t>
                              </m:r>
                              <m:d>
                                <m:dPr>
                                  <m:ctrlPr>
                                    <a:rPr lang="en-US" sz="2000" b="1" i="1">
                                      <a:solidFill>
                                        <a:srgbClr val="002060"/>
                                      </a:solidFill>
                                      <a:latin typeface="Cambria Math" panose="02040503050406030204" pitchFamily="18" charset="0"/>
                                    </a:rPr>
                                  </m:ctrlPr>
                                </m:dPr>
                                <m:e>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𝒕</m:t>
                                      </m:r>
                                    </m:e>
                                    <m:sub>
                                      <m:r>
                                        <a:rPr lang="en-US" sz="2000" b="1" i="1">
                                          <a:solidFill>
                                            <a:srgbClr val="002060"/>
                                          </a:solidFill>
                                          <a:latin typeface="Cambria Math" panose="02040503050406030204" pitchFamily="18" charset="0"/>
                                        </a:rPr>
                                        <m:t>𝟎</m:t>
                                      </m:r>
                                    </m:sub>
                                  </m:sSub>
                                </m:e>
                              </m:d>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𝒌</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sub>
                              </m:sSub>
                            </m:e>
                          </m:eqArr>
                        </m:e>
                      </m:d>
                      <m:r>
                        <a:rPr lang="en-US" sz="2000" b="1" i="1">
                          <a:solidFill>
                            <a:srgbClr val="002060"/>
                          </a:solidFill>
                          <a:latin typeface="Cambria Math" panose="02040503050406030204" pitchFamily="18" charset="0"/>
                        </a:rPr>
                        <m:t>                                                               (</m:t>
                      </m:r>
                      <m:r>
                        <a:rPr lang="en-US" sz="2000" b="1" i="1">
                          <a:solidFill>
                            <a:srgbClr val="002060"/>
                          </a:solidFill>
                          <a:latin typeface="Cambria Math" panose="02040503050406030204" pitchFamily="18" charset="0"/>
                        </a:rPr>
                        <m:t>𝟐</m:t>
                      </m:r>
                      <m:r>
                        <a:rPr lang="en-US" sz="2000" b="1" i="1">
                          <a:solidFill>
                            <a:srgbClr val="002060"/>
                          </a:solidFill>
                          <a:latin typeface="Cambria Math" panose="02040503050406030204" pitchFamily="18" charset="0"/>
                        </a:rPr>
                        <m:t>)</m:t>
                      </m:r>
                    </m:oMath>
                  </m:oMathPara>
                </a14:m>
                <a:endParaRPr lang="en-US" sz="2000" b="1" dirty="0">
                  <a:solidFill>
                    <a:srgbClr val="002060"/>
                  </a:solidFill>
                </a:endParaRPr>
              </a:p>
              <a:p>
                <a:r>
                  <a:rPr lang="en-US" sz="2000" b="1" dirty="0">
                    <a:solidFill>
                      <a:srgbClr val="002060"/>
                    </a:solidFill>
                  </a:rPr>
                  <a:t>Where </a:t>
                </a:r>
                <a14:m>
                  <m:oMath xmlns:m="http://schemas.openxmlformats.org/officeDocument/2006/math">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𝜶</m:t>
                        </m:r>
                      </m:sup>
                    </m:sSubSup>
                    <m:r>
                      <a:rPr lang="en-US" sz="2000" b="1" i="1">
                        <a:solidFill>
                          <a:srgbClr val="002060"/>
                        </a:solidFill>
                        <a:latin typeface="Cambria Math" panose="02040503050406030204" pitchFamily="18" charset="0"/>
                      </a:rPr>
                      <m:t>,</m:t>
                    </m:r>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𝜷</m:t>
                        </m:r>
                      </m:sup>
                    </m:sSubSup>
                    <m:r>
                      <a:rPr lang="en-US" sz="2000" b="1" i="1">
                        <a:solidFill>
                          <a:srgbClr val="002060"/>
                        </a:solidFill>
                        <a:latin typeface="Cambria Math" panose="02040503050406030204" pitchFamily="18" charset="0"/>
                      </a:rPr>
                      <m:t>,</m:t>
                    </m:r>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𝜽</m:t>
                        </m:r>
                      </m:sup>
                    </m:sSubSup>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𝒂𝒏𝒅</m:t>
                    </m:r>
                    <m:r>
                      <a:rPr lang="en-US" sz="2000" b="1" i="1">
                        <a:solidFill>
                          <a:srgbClr val="002060"/>
                        </a:solidFill>
                        <a:latin typeface="Cambria Math" panose="02040503050406030204" pitchFamily="18" charset="0"/>
                      </a:rPr>
                      <m:t> </m:t>
                    </m:r>
                    <m:sSubSup>
                      <m:sSubSupPr>
                        <m:ctrlPr>
                          <a:rPr lang="en-US" sz="2000" b="1" i="1">
                            <a:solidFill>
                              <a:srgbClr val="002060"/>
                            </a:solidFill>
                            <a:latin typeface="Cambria Math" panose="02040503050406030204" pitchFamily="18" charset="0"/>
                          </a:rPr>
                        </m:ctrlPr>
                      </m:sSubSupPr>
                      <m:e>
                        <m:r>
                          <a:rPr lang="en-US" sz="2000" b="1" i="1">
                            <a:solidFill>
                              <a:srgbClr val="002060"/>
                            </a:solidFill>
                            <a:latin typeface="Cambria Math" panose="02040503050406030204" pitchFamily="18" charset="0"/>
                          </a:rPr>
                          <m:t>𝑫</m:t>
                        </m:r>
                      </m:e>
                      <m:sub>
                        <m:r>
                          <a:rPr lang="en-US" sz="2000" b="1" i="1">
                            <a:solidFill>
                              <a:srgbClr val="002060"/>
                            </a:solidFill>
                            <a:latin typeface="Cambria Math" panose="02040503050406030204" pitchFamily="18" charset="0"/>
                          </a:rPr>
                          <m:t>𝒕</m:t>
                        </m:r>
                      </m:sub>
                      <m:sup>
                        <m:r>
                          <a:rPr lang="en-US" sz="2000" b="1" i="1">
                            <a:solidFill>
                              <a:srgbClr val="002060"/>
                            </a:solidFill>
                            <a:latin typeface="Cambria Math" panose="02040503050406030204" pitchFamily="18" charset="0"/>
                          </a:rPr>
                          <m:t>𝝆</m:t>
                        </m:r>
                      </m:sup>
                    </m:sSubSup>
                    <m:r>
                      <a:rPr lang="en-US" sz="2000" b="1" i="1">
                        <a:solidFill>
                          <a:srgbClr val="002060"/>
                        </a:solidFill>
                        <a:latin typeface="Cambria Math" panose="02040503050406030204" pitchFamily="18" charset="0"/>
                      </a:rPr>
                      <m:t> </m:t>
                    </m:r>
                  </m:oMath>
                </a14:m>
                <a:r>
                  <a:rPr lang="en-US" sz="2000" b="1" dirty="0">
                    <a:solidFill>
                      <a:srgbClr val="002060"/>
                    </a:solidFill>
                  </a:rPr>
                  <a:t>the time-fractional derivatives are respect with </a:t>
                </a:r>
                <a14:m>
                  <m:oMath xmlns:m="http://schemas.openxmlformats.org/officeDocument/2006/math">
                    <m:r>
                      <a:rPr lang="en-US" sz="2000" b="1" i="1">
                        <a:solidFill>
                          <a:srgbClr val="002060"/>
                        </a:solidFill>
                        <a:latin typeface="Cambria Math" panose="02040503050406030204" pitchFamily="18" charset="0"/>
                      </a:rPr>
                      <m:t>𝒕</m:t>
                    </m:r>
                  </m:oMath>
                </a14:m>
                <a:r>
                  <a:rPr lang="en-US" sz="2000" b="1" dirty="0">
                    <a:solidFill>
                      <a:srgbClr val="002060"/>
                    </a:solidFill>
                  </a:rPr>
                  <a:t> and </a:t>
                </a:r>
                <a14:m>
                  <m:oMath xmlns:m="http://schemas.openxmlformats.org/officeDocument/2006/math">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𝟎</m:t>
                        </m:r>
                      </m:sub>
                    </m:sSub>
                    <m:d>
                      <m:dPr>
                        <m:ctrlPr>
                          <a:rPr lang="en-US" sz="2000" b="1" i="1">
                            <a:solidFill>
                              <a:srgbClr val="002060"/>
                            </a:solidFill>
                            <a:latin typeface="Cambria Math" panose="02040503050406030204" pitchFamily="18" charset="0"/>
                          </a:rPr>
                        </m:ctrlPr>
                      </m:dPr>
                      <m:e>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e>
                    </m:d>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𝟏</m:t>
                        </m:r>
                      </m:sub>
                    </m:sSub>
                    <m:d>
                      <m:dPr>
                        <m:ctrlPr>
                          <a:rPr lang="en-US" sz="2000" b="1" i="1">
                            <a:solidFill>
                              <a:srgbClr val="002060"/>
                            </a:solidFill>
                            <a:latin typeface="Cambria Math" panose="02040503050406030204" pitchFamily="18" charset="0"/>
                          </a:rPr>
                        </m:ctrlPr>
                      </m:dPr>
                      <m:e>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e>
                    </m:d>
                    <m:r>
                      <a:rPr lang="en-US" sz="2000" b="1" i="1">
                        <a:solidFill>
                          <a:srgbClr val="002060"/>
                        </a:solidFill>
                        <a:latin typeface="Cambria Math" panose="02040503050406030204" pitchFamily="18" charset="0"/>
                      </a:rPr>
                      <m:t>,…,</m:t>
                    </m:r>
                    <m:sSub>
                      <m:sSubPr>
                        <m:ctrlPr>
                          <a:rPr lang="en-US" sz="2000" b="1" i="1">
                            <a:solidFill>
                              <a:srgbClr val="002060"/>
                            </a:solidFill>
                            <a:latin typeface="Cambria Math" panose="02040503050406030204" pitchFamily="18" charset="0"/>
                          </a:rPr>
                        </m:ctrlPr>
                      </m:sSubPr>
                      <m:e>
                        <m:r>
                          <a:rPr lang="en-US" sz="2000" b="1" i="1">
                            <a:solidFill>
                              <a:srgbClr val="002060"/>
                            </a:solidFill>
                            <a:latin typeface="Cambria Math" panose="02040503050406030204" pitchFamily="18" charset="0"/>
                          </a:rPr>
                          <m:t>𝒈</m:t>
                        </m:r>
                      </m:e>
                      <m:sub>
                        <m:r>
                          <a:rPr lang="en-US" sz="2000" b="1" i="1">
                            <a:solidFill>
                              <a:srgbClr val="002060"/>
                            </a:solidFill>
                            <a:latin typeface="Cambria Math" panose="02040503050406030204" pitchFamily="18" charset="0"/>
                          </a:rPr>
                          <m:t>𝒌</m:t>
                        </m:r>
                      </m:sub>
                    </m:sSub>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𝒙</m:t>
                    </m:r>
                    <m:r>
                      <a:rPr lang="en-US" sz="2000" b="1" i="1">
                        <a:solidFill>
                          <a:srgbClr val="002060"/>
                        </a:solidFill>
                        <a:latin typeface="Cambria Math" panose="02040503050406030204" pitchFamily="18" charset="0"/>
                      </a:rPr>
                      <m:t>,</m:t>
                    </m:r>
                    <m:r>
                      <a:rPr lang="en-US" sz="2000" b="1" i="1">
                        <a:solidFill>
                          <a:srgbClr val="002060"/>
                        </a:solidFill>
                        <a:latin typeface="Cambria Math" panose="02040503050406030204" pitchFamily="18" charset="0"/>
                      </a:rPr>
                      <m:t>𝒚</m:t>
                    </m:r>
                    <m:r>
                      <a:rPr lang="en-US" sz="2000" b="1" i="1">
                        <a:solidFill>
                          <a:srgbClr val="002060"/>
                        </a:solidFill>
                        <a:latin typeface="Cambria Math" panose="02040503050406030204" pitchFamily="18" charset="0"/>
                      </a:rPr>
                      <m:t>)</m:t>
                    </m:r>
                  </m:oMath>
                </a14:m>
                <a:r>
                  <a:rPr lang="en-US" sz="2000" b="1" dirty="0">
                    <a:solidFill>
                      <a:srgbClr val="002060"/>
                    </a:solidFill>
                  </a:rPr>
                  <a:t> are smooth functions.</a:t>
                </a:r>
              </a:p>
              <a:p>
                <a:pPr algn="just">
                  <a:lnSpc>
                    <a:spcPct val="150000"/>
                  </a:lnSpc>
                </a:pPr>
                <a:endParaRPr lang="en-US" sz="2000" dirty="0"/>
              </a:p>
              <a:p>
                <a:pPr algn="just">
                  <a:lnSpc>
                    <a:spcPct val="150000"/>
                  </a:lnSpc>
                </a:pPr>
                <a:endParaRPr lang="en-US" sz="2000" dirty="0">
                  <a:latin typeface="+mj-lt"/>
                </a:endParaRPr>
              </a:p>
              <a:p>
                <a:pPr>
                  <a:lnSpc>
                    <a:spcPct val="150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23943" y="303489"/>
                <a:ext cx="10811436" cy="7420173"/>
              </a:xfrm>
              <a:prstGeom prst="rect">
                <a:avLst/>
              </a:prstGeom>
              <a:blipFill>
                <a:blip r:embed="rId2"/>
                <a:stretch>
                  <a:fillRect l="-564"/>
                </a:stretch>
              </a:blipFill>
            </p:spPr>
            <p:txBody>
              <a:bodyPr/>
              <a:lstStyle/>
              <a:p>
                <a:r>
                  <a:rPr lang="en-GB">
                    <a:noFill/>
                  </a:rPr>
                  <a:t> </a:t>
                </a:r>
              </a:p>
            </p:txBody>
          </p:sp>
        </mc:Fallback>
      </mc:AlternateContent>
    </p:spTree>
    <p:extLst>
      <p:ext uri="{BB962C8B-B14F-4D97-AF65-F5344CB8AC3E}">
        <p14:creationId xmlns:p14="http://schemas.microsoft.com/office/powerpoint/2010/main" val="401795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91671" y="440804"/>
                <a:ext cx="11037346" cy="6697859"/>
              </a:xfrm>
              <a:prstGeom prst="rect">
                <a:avLst/>
              </a:prstGeom>
            </p:spPr>
            <p:txBody>
              <a:bodyPr wrap="square">
                <a:spAutoFit/>
              </a:bodyPr>
              <a:lstStyle/>
              <a:p>
                <a:pPr algn="ctr"/>
                <a:r>
                  <a:rPr lang="en-US" sz="2400" b="1" dirty="0">
                    <a:solidFill>
                      <a:srgbClr val="FF0000"/>
                    </a:solidFill>
                    <a:highlight>
                      <a:srgbClr val="FFFF00"/>
                    </a:highlight>
                    <a:latin typeface="Arial Black" panose="020B0A04020102020204" pitchFamily="34" charset="0"/>
                  </a:rPr>
                  <a:t>DEFINITION OF FRACTIONAL CALCULUS</a:t>
                </a:r>
              </a:p>
              <a:p>
                <a:endParaRPr lang="en-US" b="1" dirty="0">
                  <a:latin typeface="Arial Black" panose="020B0A04020102020204" pitchFamily="34" charset="0"/>
                </a:endParaRPr>
              </a:p>
              <a:p>
                <a:endParaRPr lang="en-US" sz="1400" b="1" dirty="0"/>
              </a:p>
              <a:p>
                <a:r>
                  <a:rPr lang="en-US" sz="1400" dirty="0">
                    <a:solidFill>
                      <a:srgbClr val="002060"/>
                    </a:solidFill>
                    <a:latin typeface="Arial Black" panose="020B0A04020102020204" pitchFamily="34" charset="0"/>
                  </a:rPr>
                  <a:t>Definition 1.1 The Riemann-</a:t>
                </a:r>
                <a:r>
                  <a:rPr lang="en-US" sz="1400" dirty="0" err="1">
                    <a:solidFill>
                      <a:srgbClr val="002060"/>
                    </a:solidFill>
                    <a:latin typeface="Arial Black" panose="020B0A04020102020204" pitchFamily="34" charset="0"/>
                  </a:rPr>
                  <a:t>Liouville</a:t>
                </a:r>
                <a:r>
                  <a:rPr lang="en-US" sz="1400" dirty="0">
                    <a:solidFill>
                      <a:srgbClr val="002060"/>
                    </a:solidFill>
                    <a:latin typeface="Arial Black" panose="020B0A04020102020204" pitchFamily="34" charset="0"/>
                  </a:rPr>
                  <a:t> fractional integral of order</a:t>
                </a:r>
                <a14:m>
                  <m:oMath xmlns:m="http://schemas.openxmlformats.org/officeDocument/2006/math">
                    <m:r>
                      <a:rPr lang="en-US" sz="1400" b="0" i="1">
                        <a:solidFill>
                          <a:srgbClr val="002060"/>
                        </a:solidFill>
                        <a:latin typeface="Cambria Math" panose="02040503050406030204" pitchFamily="18" charset="0"/>
                      </a:rPr>
                      <m:t> </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&gt;0</m:t>
                    </m:r>
                  </m:oMath>
                </a14:m>
                <a:r>
                  <a:rPr lang="en-US" sz="1400" dirty="0">
                    <a:solidFill>
                      <a:srgbClr val="002060"/>
                    </a:solidFill>
                    <a:latin typeface="Arial Black" panose="020B0A04020102020204" pitchFamily="34" charset="0"/>
                  </a:rPr>
                  <a:t>, of a real valued</a:t>
                </a:r>
              </a:p>
              <a:p>
                <a:r>
                  <a:rPr lang="en-US" sz="1400" dirty="0">
                    <a:solidFill>
                      <a:srgbClr val="002060"/>
                    </a:solidFill>
                    <a:latin typeface="Arial Black" panose="020B0A04020102020204" pitchFamily="34" charset="0"/>
                  </a:rPr>
                  <a:t>function </a:t>
                </a:r>
                <a14:m>
                  <m:oMath xmlns:m="http://schemas.openxmlformats.org/officeDocument/2006/math">
                    <m:r>
                      <a:rPr lang="en-US" sz="1400" b="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b="0" i="1">
                            <a:solidFill>
                              <a:srgbClr val="002060"/>
                            </a:solidFill>
                            <a:latin typeface="Cambria Math" panose="02040503050406030204" pitchFamily="18" charset="0"/>
                          </a:rPr>
                          <m:t>𝑡</m:t>
                        </m:r>
                      </m:e>
                    </m:d>
                    <m:r>
                      <a:rPr lang="en-US" sz="1400" b="0" i="1">
                        <a:solidFill>
                          <a:srgbClr val="002060"/>
                        </a:solidFill>
                        <a:latin typeface="Cambria Math" panose="02040503050406030204" pitchFamily="18" charset="0"/>
                      </a:rPr>
                      <m:t> </m:t>
                    </m:r>
                  </m:oMath>
                </a14:m>
                <a:r>
                  <a:rPr lang="en-US" sz="1400" dirty="0">
                    <a:solidFill>
                      <a:srgbClr val="002060"/>
                    </a:solidFill>
                    <a:latin typeface="Arial Black" panose="020B0A04020102020204" pitchFamily="34" charset="0"/>
                  </a:rPr>
                  <a:t>is defined as:</a:t>
                </a:r>
              </a:p>
              <a:p>
                <a:pPr/>
                <a14:m>
                  <m:oMathPara xmlns:m="http://schemas.openxmlformats.org/officeDocument/2006/math">
                    <m:oMathParaPr>
                      <m:jc m:val="centerGroup"/>
                    </m:oMathParaPr>
                    <m:oMath xmlns:m="http://schemas.openxmlformats.org/officeDocument/2006/math">
                      <m:sSubSup>
                        <m:sSubSupPr>
                          <m:ctrlPr>
                            <a:rPr lang="en-US" sz="1400" i="1">
                              <a:solidFill>
                                <a:srgbClr val="002060"/>
                              </a:solidFill>
                              <a:latin typeface="Cambria Math" panose="02040503050406030204" pitchFamily="18" charset="0"/>
                            </a:rPr>
                          </m:ctrlPr>
                        </m:sSubSupPr>
                        <m:e>
                          <m:r>
                            <a:rPr lang="en-US" sz="1400" b="0" i="1">
                              <a:solidFill>
                                <a:srgbClr val="002060"/>
                              </a:solidFill>
                              <a:latin typeface="Cambria Math" panose="02040503050406030204" pitchFamily="18" charset="0"/>
                            </a:rPr>
                            <m:t>ℑ</m:t>
                          </m:r>
                        </m:e>
                        <m:sub>
                          <m:r>
                            <a:rPr lang="en-US" sz="1400" b="0" i="1">
                              <a:solidFill>
                                <a:srgbClr val="002060"/>
                              </a:solidFill>
                              <a:latin typeface="Cambria Math" panose="02040503050406030204" pitchFamily="18" charset="0"/>
                            </a:rPr>
                            <m:t>𝑡</m:t>
                          </m:r>
                        </m:sub>
                        <m:sup>
                          <m:r>
                            <a:rPr lang="en-US" sz="1400" b="0" i="1">
                              <a:solidFill>
                                <a:srgbClr val="002060"/>
                              </a:solidFill>
                              <a:latin typeface="Cambria Math" panose="02040503050406030204" pitchFamily="18" charset="0"/>
                            </a:rPr>
                            <m:t>𝛼</m:t>
                          </m:r>
                        </m:sup>
                      </m:sSubSup>
                      <m:r>
                        <a:rPr lang="en-US" sz="1400" b="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b="0" i="1">
                              <a:solidFill>
                                <a:srgbClr val="002060"/>
                              </a:solidFill>
                              <a:latin typeface="Cambria Math" panose="02040503050406030204" pitchFamily="18" charset="0"/>
                            </a:rPr>
                            <m:t>𝑡</m:t>
                          </m:r>
                        </m:e>
                      </m:d>
                      <m:r>
                        <a:rPr lang="en-US" sz="1400" b="0" i="1">
                          <a:solidFill>
                            <a:srgbClr val="002060"/>
                          </a:solidFill>
                          <a:latin typeface="Cambria Math" panose="02040503050406030204" pitchFamily="18" charset="0"/>
                        </a:rPr>
                        <m:t>=</m:t>
                      </m:r>
                      <m:f>
                        <m:fPr>
                          <m:ctrlPr>
                            <a:rPr lang="en-US" sz="1400" i="1">
                              <a:solidFill>
                                <a:srgbClr val="002060"/>
                              </a:solidFill>
                              <a:latin typeface="Cambria Math" panose="02040503050406030204" pitchFamily="18" charset="0"/>
                            </a:rPr>
                          </m:ctrlPr>
                        </m:fPr>
                        <m:num>
                          <m:r>
                            <a:rPr lang="en-US" sz="1400" b="0" i="1">
                              <a:solidFill>
                                <a:srgbClr val="002060"/>
                              </a:solidFill>
                              <a:latin typeface="Cambria Math" panose="02040503050406030204" pitchFamily="18" charset="0"/>
                            </a:rPr>
                            <m:t>1</m:t>
                          </m:r>
                        </m:num>
                        <m:den>
                          <m:r>
                            <m:rPr>
                              <m:sty m:val="p"/>
                            </m:rPr>
                            <a:rPr lang="en-US" sz="1400" b="0">
                              <a:solidFill>
                                <a:srgbClr val="002060"/>
                              </a:solidFill>
                              <a:latin typeface="Cambria Math" panose="02040503050406030204" pitchFamily="18" charset="0"/>
                            </a:rPr>
                            <m:t>Γ</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m:t>
                          </m:r>
                        </m:den>
                      </m:f>
                      <m:nary>
                        <m:naryPr>
                          <m:limLoc m:val="undOvr"/>
                          <m:ctrlPr>
                            <a:rPr lang="en-US" sz="1400" i="1">
                              <a:solidFill>
                                <a:srgbClr val="002060"/>
                              </a:solidFill>
                              <a:latin typeface="Cambria Math" panose="02040503050406030204" pitchFamily="18" charset="0"/>
                            </a:rPr>
                          </m:ctrlPr>
                        </m:naryPr>
                        <m:sub>
                          <m:r>
                            <a:rPr lang="en-US" sz="1400" b="0" i="1">
                              <a:solidFill>
                                <a:srgbClr val="002060"/>
                              </a:solidFill>
                              <a:latin typeface="Cambria Math" panose="02040503050406030204" pitchFamily="18" charset="0"/>
                            </a:rPr>
                            <m:t>0</m:t>
                          </m:r>
                        </m:sub>
                        <m:sup>
                          <m:r>
                            <a:rPr lang="en-US" sz="1400" b="0" i="1">
                              <a:solidFill>
                                <a:srgbClr val="002060"/>
                              </a:solidFill>
                              <a:latin typeface="Cambria Math" panose="02040503050406030204" pitchFamily="18" charset="0"/>
                            </a:rPr>
                            <m:t>𝑡</m:t>
                          </m:r>
                        </m:sup>
                        <m:e>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e>
                            <m:sup>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−1</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e>
                      </m:nary>
                      <m:r>
                        <a:rPr lang="en-US" sz="1400" b="0" i="1">
                          <a:solidFill>
                            <a:srgbClr val="002060"/>
                          </a:solidFill>
                          <a:latin typeface="Cambria Math" panose="02040503050406030204" pitchFamily="18" charset="0"/>
                        </a:rPr>
                        <m:t>𝑑</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                                                                                          (3)</m:t>
                      </m:r>
                    </m:oMath>
                  </m:oMathPara>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Definition 1.2 The Caputo derivative of order </a:t>
                </a:r>
                <a14:m>
                  <m:oMath xmlns:m="http://schemas.openxmlformats.org/officeDocument/2006/math">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&gt;0,</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−1&lt;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&lt;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𝑁</m:t>
                    </m:r>
                    <m:r>
                      <a:rPr lang="en-US" sz="1400" b="0" i="1">
                        <a:solidFill>
                          <a:srgbClr val="002060"/>
                        </a:solidFill>
                        <a:latin typeface="Cambria Math" panose="02040503050406030204" pitchFamily="18" charset="0"/>
                      </a:rPr>
                      <m:t> </m:t>
                    </m:r>
                  </m:oMath>
                </a14:m>
                <a:r>
                  <a:rPr lang="en-US" sz="1400" dirty="0">
                    <a:solidFill>
                      <a:srgbClr val="002060"/>
                    </a:solidFill>
                    <a:latin typeface="Arial Black" panose="020B0A04020102020204" pitchFamily="34" charset="0"/>
                  </a:rPr>
                  <a:t>of a</a:t>
                </a:r>
              </a:p>
              <a:p>
                <a:r>
                  <a:rPr lang="en-US" sz="1400" dirty="0">
                    <a:solidFill>
                      <a:srgbClr val="002060"/>
                    </a:solidFill>
                    <a:latin typeface="Arial Black" panose="020B0A04020102020204" pitchFamily="34" charset="0"/>
                  </a:rPr>
                  <a:t>real valued function </a:t>
                </a:r>
                <a14:m>
                  <m:oMath xmlns:m="http://schemas.openxmlformats.org/officeDocument/2006/math">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oMath>
                </a14:m>
                <a:r>
                  <a:rPr lang="en-US" sz="1400" dirty="0">
                    <a:solidFill>
                      <a:srgbClr val="002060"/>
                    </a:solidFill>
                    <a:latin typeface="Arial Black" panose="020B0A04020102020204" pitchFamily="34" charset="0"/>
                  </a:rPr>
                  <a:t>is defined as:</a:t>
                </a:r>
              </a:p>
              <a:p>
                <a:pPr/>
                <a14:m>
                  <m:oMathPara xmlns:m="http://schemas.openxmlformats.org/officeDocument/2006/math">
                    <m:oMathParaPr>
                      <m:jc m:val="centerGroup"/>
                    </m:oMathParaPr>
                    <m:oMath xmlns:m="http://schemas.openxmlformats.org/officeDocument/2006/math">
                      <m:sSubSup>
                        <m:sSubSupPr>
                          <m:ctrlPr>
                            <a:rPr lang="en-US" sz="1400" i="1">
                              <a:solidFill>
                                <a:srgbClr val="002060"/>
                              </a:solidFill>
                              <a:latin typeface="Cambria Math" panose="02040503050406030204" pitchFamily="18" charset="0"/>
                            </a:rPr>
                          </m:ctrlPr>
                        </m:sSubSupPr>
                        <m:e>
                          <m:r>
                            <a:rPr lang="en-US" sz="1400" b="0" i="1">
                              <a:solidFill>
                                <a:srgbClr val="002060"/>
                              </a:solidFill>
                              <a:latin typeface="Cambria Math" panose="02040503050406030204" pitchFamily="18" charset="0"/>
                            </a:rPr>
                            <m:t>ℑ</m:t>
                          </m:r>
                        </m:e>
                        <m:sub>
                          <m:r>
                            <a:rPr lang="en-US" sz="1400" b="0" i="1">
                              <a:solidFill>
                                <a:srgbClr val="002060"/>
                              </a:solidFill>
                              <a:latin typeface="Cambria Math" panose="02040503050406030204" pitchFamily="18" charset="0"/>
                            </a:rPr>
                            <m:t>𝑡</m:t>
                          </m:r>
                        </m:sub>
                        <m:sup>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sup>
                      </m:sSubSup>
                      <m:d>
                        <m:dPr>
                          <m:begChr m:val="["/>
                          <m:endChr m:val="]"/>
                          <m:ctrlPr>
                            <a:rPr lang="en-US" sz="1400" i="1">
                              <a:solidFill>
                                <a:srgbClr val="002060"/>
                              </a:solidFill>
                              <a:latin typeface="Cambria Math" panose="02040503050406030204" pitchFamily="18" charset="0"/>
                            </a:rPr>
                          </m:ctrlPr>
                        </m:dPr>
                        <m:e>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𝑑</m:t>
                                  </m:r>
                                </m:e>
                                <m:sup>
                                  <m:r>
                                    <a:rPr lang="en-US" sz="1400" b="0" i="1">
                                      <a:solidFill>
                                        <a:srgbClr val="002060"/>
                                      </a:solidFill>
                                      <a:latin typeface="Cambria Math" panose="02040503050406030204" pitchFamily="18" charset="0"/>
                                    </a:rPr>
                                    <m:t>𝑝</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num>
                            <m:den>
                              <m:r>
                                <a:rPr lang="en-US" sz="1400" b="0" i="1">
                                  <a:solidFill>
                                    <a:srgbClr val="002060"/>
                                  </a:solidFill>
                                  <a:latin typeface="Cambria Math" panose="02040503050406030204" pitchFamily="18" charset="0"/>
                                </a:rPr>
                                <m:t>𝑑</m:t>
                              </m:r>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𝑡</m:t>
                                  </m:r>
                                </m:e>
                                <m:sup>
                                  <m:r>
                                    <a:rPr lang="en-US" sz="1400" b="0" i="1">
                                      <a:solidFill>
                                        <a:srgbClr val="002060"/>
                                      </a:solidFill>
                                      <a:latin typeface="Cambria Math" panose="02040503050406030204" pitchFamily="18" charset="0"/>
                                    </a:rPr>
                                    <m:t>𝑝</m:t>
                                  </m:r>
                                </m:sup>
                              </m:sSup>
                            </m:den>
                          </m:f>
                        </m:e>
                      </m:d>
                      <m:r>
                        <a:rPr lang="en-US" sz="1400" b="0" i="1">
                          <a:solidFill>
                            <a:srgbClr val="002060"/>
                          </a:solidFill>
                          <a:latin typeface="Cambria Math" panose="02040503050406030204" pitchFamily="18" charset="0"/>
                        </a:rPr>
                        <m:t>=</m:t>
                      </m:r>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f>
                                <m:fPr>
                                  <m:ctrlPr>
                                    <a:rPr lang="en-US" sz="1400" i="1">
                                      <a:solidFill>
                                        <a:srgbClr val="002060"/>
                                      </a:solidFill>
                                      <a:latin typeface="Cambria Math" panose="02040503050406030204" pitchFamily="18" charset="0"/>
                                    </a:rPr>
                                  </m:ctrlPr>
                                </m:fPr>
                                <m:num>
                                  <m:r>
                                    <a:rPr lang="en-US" sz="1400" b="0" i="1">
                                      <a:solidFill>
                                        <a:srgbClr val="002060"/>
                                      </a:solidFill>
                                      <a:latin typeface="Cambria Math" panose="02040503050406030204" pitchFamily="18" charset="0"/>
                                    </a:rPr>
                                    <m:t>1</m:t>
                                  </m:r>
                                </m:num>
                                <m:den>
                                  <m:r>
                                    <m:rPr>
                                      <m:sty m:val="p"/>
                                    </m:rPr>
                                    <a:rPr lang="en-US" sz="1400" b="0">
                                      <a:solidFill>
                                        <a:srgbClr val="002060"/>
                                      </a:solidFill>
                                      <a:latin typeface="Cambria Math" panose="02040503050406030204" pitchFamily="18" charset="0"/>
                                    </a:rPr>
                                    <m:t>Γ</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m:t>
                                  </m:r>
                                </m:den>
                              </m:f>
                              <m:nary>
                                <m:naryPr>
                                  <m:limLoc m:val="undOvr"/>
                                  <m:ctrlPr>
                                    <a:rPr lang="en-US" sz="1400" i="1">
                                      <a:solidFill>
                                        <a:srgbClr val="002060"/>
                                      </a:solidFill>
                                      <a:latin typeface="Cambria Math" panose="02040503050406030204" pitchFamily="18" charset="0"/>
                                    </a:rPr>
                                  </m:ctrlPr>
                                </m:naryPr>
                                <m:sub>
                                  <m:r>
                                    <a:rPr lang="en-US" sz="1400" b="0" i="1">
                                      <a:solidFill>
                                        <a:srgbClr val="002060"/>
                                      </a:solidFill>
                                      <a:latin typeface="Cambria Math" panose="02040503050406030204" pitchFamily="18" charset="0"/>
                                    </a:rPr>
                                    <m:t>0</m:t>
                                  </m:r>
                                </m:sub>
                                <m:sup>
                                  <m:r>
                                    <a:rPr lang="en-US" sz="1400" b="0" i="1">
                                      <a:solidFill>
                                        <a:srgbClr val="002060"/>
                                      </a:solidFill>
                                      <a:latin typeface="Cambria Math" panose="02040503050406030204" pitchFamily="18" charset="0"/>
                                    </a:rPr>
                                    <m:t>𝑡</m:t>
                                  </m:r>
                                </m:sup>
                                <m:e>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e>
                                    <m:sup>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−1</m:t>
                                      </m:r>
                                    </m:sup>
                                  </m:sSup>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𝑑</m:t>
                                          </m:r>
                                        </m:e>
                                        <m:sup>
                                          <m:r>
                                            <a:rPr lang="en-US" sz="1400" b="0" i="1">
                                              <a:solidFill>
                                                <a:srgbClr val="002060"/>
                                              </a:solidFill>
                                              <a:latin typeface="Cambria Math" panose="02040503050406030204" pitchFamily="18" charset="0"/>
                                            </a:rPr>
                                            <m:t>𝑝</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num>
                                    <m:den>
                                      <m:r>
                                        <a:rPr lang="en-US" sz="1400" b="0" i="1">
                                          <a:solidFill>
                                            <a:srgbClr val="002060"/>
                                          </a:solidFill>
                                          <a:latin typeface="Cambria Math" panose="02040503050406030204" pitchFamily="18" charset="0"/>
                                        </a:rPr>
                                        <m:t>𝑑</m:t>
                                      </m:r>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𝑡</m:t>
                                          </m:r>
                                        </m:e>
                                        <m:sup>
                                          <m:r>
                                            <a:rPr lang="en-US" sz="1400" b="0" i="1">
                                              <a:solidFill>
                                                <a:srgbClr val="002060"/>
                                              </a:solidFill>
                                              <a:latin typeface="Cambria Math" panose="02040503050406030204" pitchFamily="18" charset="0"/>
                                            </a:rPr>
                                            <m:t>𝑝</m:t>
                                          </m:r>
                                        </m:sup>
                                      </m:sSup>
                                    </m:den>
                                  </m:f>
                                  <m:r>
                                    <a:rPr lang="en-US" sz="1400" b="0" i="1">
                                      <a:solidFill>
                                        <a:srgbClr val="002060"/>
                                      </a:solidFill>
                                      <a:latin typeface="Cambria Math" panose="02040503050406030204" pitchFamily="18" charset="0"/>
                                    </a:rPr>
                                    <m:t>𝑑</m:t>
                                  </m:r>
                                  <m:r>
                                    <a:rPr lang="en-US" sz="1400" b="0" i="1">
                                      <a:solidFill>
                                        <a:srgbClr val="002060"/>
                                      </a:solidFill>
                                      <a:latin typeface="Cambria Math" panose="02040503050406030204" pitchFamily="18" charset="0"/>
                                    </a:rPr>
                                    <m:t>𝜏</m:t>
                                  </m:r>
                                </m:e>
                              </m:nary>
                              <m:r>
                                <a:rPr lang="en-US" sz="1400" b="0" i="1">
                                  <a:solidFill>
                                    <a:srgbClr val="002060"/>
                                  </a:solidFill>
                                  <a:latin typeface="Cambria Math" panose="02040503050406030204" pitchFamily="18" charset="0"/>
                                </a:rPr>
                                <m:t>, </m:t>
                              </m:r>
                            </m:e>
                            <m:e>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𝑑</m:t>
                                      </m:r>
                                    </m:e>
                                    <m:sup>
                                      <m:r>
                                        <a:rPr lang="en-US" sz="1400" b="0" i="1">
                                          <a:solidFill>
                                            <a:srgbClr val="002060"/>
                                          </a:solidFill>
                                          <a:latin typeface="Cambria Math" panose="02040503050406030204" pitchFamily="18" charset="0"/>
                                        </a:rPr>
                                        <m:t>𝑝</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num>
                                <m:den>
                                  <m:r>
                                    <a:rPr lang="en-US" sz="1400" b="0" i="1">
                                      <a:solidFill>
                                        <a:srgbClr val="002060"/>
                                      </a:solidFill>
                                      <a:latin typeface="Cambria Math" panose="02040503050406030204" pitchFamily="18" charset="0"/>
                                    </a:rPr>
                                    <m:t>𝑑</m:t>
                                  </m:r>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𝑡</m:t>
                                      </m:r>
                                    </m:e>
                                    <m:sup>
                                      <m:r>
                                        <a:rPr lang="en-US" sz="1400" b="0" i="1">
                                          <a:solidFill>
                                            <a:srgbClr val="002060"/>
                                          </a:solidFill>
                                          <a:latin typeface="Cambria Math" panose="02040503050406030204" pitchFamily="18" charset="0"/>
                                        </a:rPr>
                                        <m:t>𝑝</m:t>
                                      </m:r>
                                    </m:sup>
                                  </m:sSup>
                                </m:den>
                              </m:f>
                              <m:r>
                                <a:rPr lang="en-US" sz="1400" b="0" i="1">
                                  <a:solidFill>
                                    <a:srgbClr val="002060"/>
                                  </a:solidFill>
                                  <a:latin typeface="Cambria Math" panose="02040503050406030204" pitchFamily="18" charset="0"/>
                                </a:rPr>
                                <m:t>,        </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𝑝</m:t>
                              </m:r>
                            </m:e>
                          </m:eqArr>
                        </m:e>
                      </m:d>
                      <m:r>
                        <a:rPr lang="en-US" sz="1400" b="0" i="1">
                          <a:solidFill>
                            <a:srgbClr val="002060"/>
                          </a:solidFill>
                          <a:latin typeface="Cambria Math" panose="02040503050406030204" pitchFamily="18" charset="0"/>
                        </a:rPr>
                        <m:t>   </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−1&lt;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&lt;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             (4)</m:t>
                      </m:r>
                    </m:oMath>
                  </m:oMathPara>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Definition 1.3 The Riemann-</a:t>
                </a:r>
                <a:r>
                  <a:rPr lang="en-US" sz="1400" dirty="0" err="1">
                    <a:solidFill>
                      <a:srgbClr val="002060"/>
                    </a:solidFill>
                    <a:latin typeface="Arial Black" panose="020B0A04020102020204" pitchFamily="34" charset="0"/>
                  </a:rPr>
                  <a:t>Liouville</a:t>
                </a:r>
                <a:r>
                  <a:rPr lang="en-US" sz="1400" dirty="0">
                    <a:solidFill>
                      <a:srgbClr val="002060"/>
                    </a:solidFill>
                    <a:latin typeface="Arial Black" panose="020B0A04020102020204" pitchFamily="34" charset="0"/>
                  </a:rPr>
                  <a:t> fractional integral of order</a:t>
                </a:r>
                <a14:m>
                  <m:oMath xmlns:m="http://schemas.openxmlformats.org/officeDocument/2006/math">
                    <m:r>
                      <a:rPr lang="en-US" sz="1400" b="0" i="1">
                        <a:solidFill>
                          <a:srgbClr val="002060"/>
                        </a:solidFill>
                        <a:latin typeface="Cambria Math" panose="02040503050406030204" pitchFamily="18" charset="0"/>
                      </a:rPr>
                      <m:t> </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&gt;0</m:t>
                    </m:r>
                  </m:oMath>
                </a14:m>
                <a:r>
                  <a:rPr lang="en-US" sz="1400" dirty="0">
                    <a:solidFill>
                      <a:srgbClr val="002060"/>
                    </a:solidFill>
                    <a:latin typeface="Arial Black" panose="020B0A04020102020204" pitchFamily="34" charset="0"/>
                  </a:rPr>
                  <a:t>, of a real valued</a:t>
                </a:r>
              </a:p>
              <a:p>
                <a:r>
                  <a:rPr lang="en-US" sz="1400" dirty="0">
                    <a:solidFill>
                      <a:srgbClr val="002060"/>
                    </a:solidFill>
                    <a:latin typeface="Arial Black" panose="020B0A04020102020204" pitchFamily="34" charset="0"/>
                  </a:rPr>
                  <a:t>Function  </a:t>
                </a:r>
                <a14:m>
                  <m:oMath xmlns:m="http://schemas.openxmlformats.org/officeDocument/2006/math">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oMath>
                </a14:m>
                <a:r>
                  <a:rPr lang="en-US" sz="1400" dirty="0">
                    <a:solidFill>
                      <a:srgbClr val="002060"/>
                    </a:solidFill>
                    <a:latin typeface="Arial Black" panose="020B0A04020102020204" pitchFamily="34" charset="0"/>
                  </a:rPr>
                  <a:t>is defined as:</a:t>
                </a:r>
              </a:p>
              <a:p>
                <a:pPr/>
                <a14:m>
                  <m:oMathPara xmlns:m="http://schemas.openxmlformats.org/officeDocument/2006/math">
                    <m:oMathParaPr>
                      <m:jc m:val="centerGroup"/>
                    </m:oMathParaPr>
                    <m:oMath xmlns:m="http://schemas.openxmlformats.org/officeDocument/2006/math">
                      <m:sSubSup>
                        <m:sSubSupPr>
                          <m:ctrlPr>
                            <a:rPr lang="en-US" sz="1400" i="1">
                              <a:solidFill>
                                <a:srgbClr val="002060"/>
                              </a:solidFill>
                              <a:latin typeface="Cambria Math" panose="02040503050406030204" pitchFamily="18" charset="0"/>
                            </a:rPr>
                          </m:ctrlPr>
                        </m:sSubSupPr>
                        <m:e>
                          <m:r>
                            <a:rPr lang="en-US" sz="1400" b="0" i="1">
                              <a:solidFill>
                                <a:srgbClr val="002060"/>
                              </a:solidFill>
                              <a:latin typeface="Cambria Math" panose="02040503050406030204" pitchFamily="18" charset="0"/>
                            </a:rPr>
                            <m:t>ℑ</m:t>
                          </m:r>
                        </m:e>
                        <m:sub>
                          <m:r>
                            <a:rPr lang="en-US" sz="1400" b="0" i="1">
                              <a:solidFill>
                                <a:srgbClr val="002060"/>
                              </a:solidFill>
                              <a:latin typeface="Cambria Math" panose="02040503050406030204" pitchFamily="18" charset="0"/>
                            </a:rPr>
                            <m:t>𝑡</m:t>
                          </m:r>
                        </m:sub>
                        <m:sup>
                          <m:r>
                            <a:rPr lang="en-US" sz="1400" b="0" i="1">
                              <a:solidFill>
                                <a:srgbClr val="002060"/>
                              </a:solidFill>
                              <a:latin typeface="Cambria Math" panose="02040503050406030204" pitchFamily="18" charset="0"/>
                            </a:rPr>
                            <m:t>𝛼</m:t>
                          </m:r>
                        </m:sup>
                      </m:sSubSup>
                      <m:r>
                        <a:rPr lang="en-US" sz="1400" b="0" i="1">
                          <a:solidFill>
                            <a:srgbClr val="002060"/>
                          </a:solidFill>
                          <a:latin typeface="Cambria Math" panose="02040503050406030204" pitchFamily="18" charset="0"/>
                        </a:rPr>
                        <m:t>𝑢</m:t>
                      </m:r>
                      <m:d>
                        <m:dPr>
                          <m:ctrlPr>
                            <a:rPr lang="en-US" sz="1400" i="1">
                              <a:solidFill>
                                <a:srgbClr val="002060"/>
                              </a:solidFill>
                              <a:latin typeface="Cambria Math" panose="02040503050406030204" pitchFamily="18" charset="0"/>
                            </a:rPr>
                          </m:ctrlPr>
                        </m:dPr>
                        <m:e>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𝑦</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e>
                      </m:d>
                      <m:r>
                        <a:rPr lang="en-US" sz="1400" b="0" i="1">
                          <a:solidFill>
                            <a:srgbClr val="002060"/>
                          </a:solidFill>
                          <a:latin typeface="Cambria Math" panose="02040503050406030204" pitchFamily="18" charset="0"/>
                        </a:rPr>
                        <m:t>=</m:t>
                      </m:r>
                      <m:f>
                        <m:fPr>
                          <m:ctrlPr>
                            <a:rPr lang="en-US" sz="1400" i="1">
                              <a:solidFill>
                                <a:srgbClr val="002060"/>
                              </a:solidFill>
                              <a:latin typeface="Cambria Math" panose="02040503050406030204" pitchFamily="18" charset="0"/>
                            </a:rPr>
                          </m:ctrlPr>
                        </m:fPr>
                        <m:num>
                          <m:r>
                            <a:rPr lang="en-US" sz="1400" b="0" i="1">
                              <a:solidFill>
                                <a:srgbClr val="002060"/>
                              </a:solidFill>
                              <a:latin typeface="Cambria Math" panose="02040503050406030204" pitchFamily="18" charset="0"/>
                            </a:rPr>
                            <m:t>1</m:t>
                          </m:r>
                        </m:num>
                        <m:den>
                          <m:r>
                            <m:rPr>
                              <m:sty m:val="p"/>
                            </m:rPr>
                            <a:rPr lang="en-US" sz="1400" b="0">
                              <a:solidFill>
                                <a:srgbClr val="002060"/>
                              </a:solidFill>
                              <a:latin typeface="Cambria Math" panose="02040503050406030204" pitchFamily="18" charset="0"/>
                            </a:rPr>
                            <m:t>Γ</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m:t>
                          </m:r>
                        </m:den>
                      </m:f>
                      <m:nary>
                        <m:naryPr>
                          <m:limLoc m:val="undOvr"/>
                          <m:ctrlPr>
                            <a:rPr lang="en-US" sz="1400" i="1">
                              <a:solidFill>
                                <a:srgbClr val="002060"/>
                              </a:solidFill>
                              <a:latin typeface="Cambria Math" panose="02040503050406030204" pitchFamily="18" charset="0"/>
                            </a:rPr>
                          </m:ctrlPr>
                        </m:naryPr>
                        <m:sub>
                          <m:r>
                            <a:rPr lang="en-US" sz="1400" b="0" i="1">
                              <a:solidFill>
                                <a:srgbClr val="002060"/>
                              </a:solidFill>
                              <a:latin typeface="Cambria Math" panose="02040503050406030204" pitchFamily="18" charset="0"/>
                            </a:rPr>
                            <m:t>0</m:t>
                          </m:r>
                        </m:sub>
                        <m:sup>
                          <m:r>
                            <a:rPr lang="en-US" sz="1400" b="0" i="1">
                              <a:solidFill>
                                <a:srgbClr val="002060"/>
                              </a:solidFill>
                              <a:latin typeface="Cambria Math" panose="02040503050406030204" pitchFamily="18" charset="0"/>
                            </a:rPr>
                            <m:t>𝑡</m:t>
                          </m:r>
                        </m:sup>
                        <m:e>
                          <m:sSup>
                            <m:sSupPr>
                              <m:ctrlPr>
                                <a:rPr lang="en-US" sz="1400" i="1">
                                  <a:solidFill>
                                    <a:srgbClr val="002060"/>
                                  </a:solidFill>
                                  <a:latin typeface="Cambria Math" panose="02040503050406030204" pitchFamily="18" charset="0"/>
                                </a:rPr>
                              </m:ctrlPr>
                            </m:sSupPr>
                            <m:e>
                              <m:d>
                                <m:dPr>
                                  <m:ctrlPr>
                                    <a:rPr lang="en-US" sz="1400" i="1">
                                      <a:solidFill>
                                        <a:srgbClr val="002060"/>
                                      </a:solidFill>
                                      <a:latin typeface="Cambria Math" panose="02040503050406030204" pitchFamily="18" charset="0"/>
                                    </a:rPr>
                                  </m:ctrlPr>
                                </m:dPr>
                                <m:e>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e>
                              </m:d>
                            </m:e>
                            <m:sup>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−1</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𝑦</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e>
                      </m:nary>
                      <m:r>
                        <a:rPr lang="en-US" sz="1400" b="0" i="1">
                          <a:solidFill>
                            <a:srgbClr val="002060"/>
                          </a:solidFill>
                          <a:latin typeface="Cambria Math" panose="02040503050406030204" pitchFamily="18" charset="0"/>
                        </a:rPr>
                        <m:t>𝑑</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                                                                      (5)</m:t>
                      </m:r>
                    </m:oMath>
                  </m:oMathPara>
                </a14:m>
                <a:endParaRPr lang="en-US" sz="1400" dirty="0">
                  <a:solidFill>
                    <a:srgbClr val="002060"/>
                  </a:solidFill>
                  <a:latin typeface="Arial Black" panose="020B0A04020102020204" pitchFamily="34" charset="0"/>
                </a:endParaRPr>
              </a:p>
              <a:p>
                <a:r>
                  <a:rPr lang="en-US" sz="1400" dirty="0">
                    <a:solidFill>
                      <a:srgbClr val="002060"/>
                    </a:solidFill>
                    <a:latin typeface="Arial Black" panose="020B0A04020102020204" pitchFamily="34" charset="0"/>
                  </a:rPr>
                  <a:t> </a:t>
                </a:r>
              </a:p>
              <a:p>
                <a:r>
                  <a:rPr lang="en-US" sz="1400" dirty="0">
                    <a:solidFill>
                      <a:srgbClr val="002060"/>
                    </a:solidFill>
                    <a:latin typeface="Arial Black" panose="020B0A04020102020204" pitchFamily="34" charset="0"/>
                  </a:rPr>
                  <a:t>Definition 1.4 The Caputo derivative of order </a:t>
                </a:r>
                <a14:m>
                  <m:oMath xmlns:m="http://schemas.openxmlformats.org/officeDocument/2006/math">
                    <m:r>
                      <a:rPr lang="en-US" sz="1400" b="0" i="1">
                        <a:solidFill>
                          <a:srgbClr val="002060"/>
                        </a:solidFill>
                        <a:latin typeface="Cambria Math" panose="02040503050406030204" pitchFamily="18" charset="0"/>
                      </a:rPr>
                      <m:t> </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&gt;0,</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−1&lt;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&lt;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𝑁</m:t>
                    </m:r>
                    <m:r>
                      <a:rPr lang="en-US" sz="1400" b="0" i="1">
                        <a:solidFill>
                          <a:srgbClr val="002060"/>
                        </a:solidFill>
                        <a:latin typeface="Cambria Math" panose="02040503050406030204" pitchFamily="18" charset="0"/>
                      </a:rPr>
                      <m:t> </m:t>
                    </m:r>
                  </m:oMath>
                </a14:m>
                <a:r>
                  <a:rPr lang="en-US" sz="1400" dirty="0">
                    <a:solidFill>
                      <a:srgbClr val="002060"/>
                    </a:solidFill>
                    <a:latin typeface="Arial Black" panose="020B0A04020102020204" pitchFamily="34" charset="0"/>
                  </a:rPr>
                  <a:t>of a real valued function </a:t>
                </a:r>
                <a14:m>
                  <m:oMath xmlns:m="http://schemas.openxmlformats.org/officeDocument/2006/math">
                    <m:r>
                      <a:rPr lang="en-US" sz="1400" b="0" i="1">
                        <a:solidFill>
                          <a:srgbClr val="002060"/>
                        </a:solidFill>
                        <a:latin typeface="Cambria Math" panose="02040503050406030204" pitchFamily="18" charset="0"/>
                      </a:rPr>
                      <m:t>𝜗</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𝑦</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oMath>
                </a14:m>
                <a:r>
                  <a:rPr lang="en-US" sz="1400" dirty="0">
                    <a:solidFill>
                      <a:srgbClr val="002060"/>
                    </a:solidFill>
                    <a:latin typeface="Arial Black" panose="020B0A04020102020204" pitchFamily="34" charset="0"/>
                  </a:rPr>
                  <a:t>with respect to variable is defined as defined as:</a:t>
                </a:r>
              </a:p>
              <a:p>
                <a:pPr/>
                <a14:m>
                  <m:oMathPara xmlns:m="http://schemas.openxmlformats.org/officeDocument/2006/math">
                    <m:oMathParaPr>
                      <m:jc m:val="centerGroup"/>
                    </m:oMathParaPr>
                    <m:oMath xmlns:m="http://schemas.openxmlformats.org/officeDocument/2006/math">
                      <m:sSubSup>
                        <m:sSubSupPr>
                          <m:ctrlPr>
                            <a:rPr lang="en-US" sz="1400" i="1">
                              <a:solidFill>
                                <a:srgbClr val="002060"/>
                              </a:solidFill>
                              <a:latin typeface="Cambria Math" panose="02040503050406030204" pitchFamily="18" charset="0"/>
                            </a:rPr>
                          </m:ctrlPr>
                        </m:sSubSupPr>
                        <m:e>
                          <m:r>
                            <a:rPr lang="en-US" sz="1400" b="0" i="1">
                              <a:solidFill>
                                <a:srgbClr val="002060"/>
                              </a:solidFill>
                              <a:latin typeface="Cambria Math" panose="02040503050406030204" pitchFamily="18" charset="0"/>
                            </a:rPr>
                            <m:t>ℑ</m:t>
                          </m:r>
                        </m:e>
                        <m:sub>
                          <m:r>
                            <a:rPr lang="en-US" sz="1400" b="0" i="1">
                              <a:solidFill>
                                <a:srgbClr val="002060"/>
                              </a:solidFill>
                              <a:latin typeface="Cambria Math" panose="02040503050406030204" pitchFamily="18" charset="0"/>
                            </a:rPr>
                            <m:t>𝑡</m:t>
                          </m:r>
                        </m:sub>
                        <m:sup>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sup>
                      </m:sSubSup>
                      <m:d>
                        <m:dPr>
                          <m:begChr m:val="["/>
                          <m:endChr m:val="]"/>
                          <m:ctrlPr>
                            <a:rPr lang="en-US" sz="1400" i="1">
                              <a:solidFill>
                                <a:srgbClr val="002060"/>
                              </a:solidFill>
                              <a:latin typeface="Cambria Math" panose="02040503050406030204" pitchFamily="18" charset="0"/>
                            </a:rPr>
                          </m:ctrlPr>
                        </m:dPr>
                        <m:e>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𝑑</m:t>
                                  </m:r>
                                </m:e>
                                <m:sup>
                                  <m:r>
                                    <a:rPr lang="en-US" sz="1400" b="0" i="1">
                                      <a:solidFill>
                                        <a:srgbClr val="002060"/>
                                      </a:solidFill>
                                      <a:latin typeface="Cambria Math" panose="02040503050406030204" pitchFamily="18" charset="0"/>
                                    </a:rPr>
                                    <m:t>𝑝</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𝑦</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num>
                            <m:den>
                              <m:r>
                                <a:rPr lang="en-US" sz="1400" b="0" i="1">
                                  <a:solidFill>
                                    <a:srgbClr val="002060"/>
                                  </a:solidFill>
                                  <a:latin typeface="Cambria Math" panose="02040503050406030204" pitchFamily="18" charset="0"/>
                                </a:rPr>
                                <m:t>𝑑</m:t>
                              </m:r>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𝑡</m:t>
                                  </m:r>
                                </m:e>
                                <m:sup>
                                  <m:r>
                                    <a:rPr lang="en-US" sz="1400" b="0" i="1">
                                      <a:solidFill>
                                        <a:srgbClr val="002060"/>
                                      </a:solidFill>
                                      <a:latin typeface="Cambria Math" panose="02040503050406030204" pitchFamily="18" charset="0"/>
                                    </a:rPr>
                                    <m:t>𝑝</m:t>
                                  </m:r>
                                </m:sup>
                              </m:sSup>
                            </m:den>
                          </m:f>
                        </m:e>
                      </m:d>
                      <m:r>
                        <a:rPr lang="en-US" sz="1400" b="0" i="1">
                          <a:solidFill>
                            <a:srgbClr val="002060"/>
                          </a:solidFill>
                          <a:latin typeface="Cambria Math" panose="02040503050406030204" pitchFamily="18" charset="0"/>
                        </a:rPr>
                        <m:t>=</m:t>
                      </m:r>
                      <m:d>
                        <m:dPr>
                          <m:begChr m:val="{"/>
                          <m:endChr m:val=""/>
                          <m:ctrlPr>
                            <a:rPr lang="en-US" sz="1400" i="1">
                              <a:solidFill>
                                <a:srgbClr val="002060"/>
                              </a:solidFill>
                              <a:latin typeface="Cambria Math" panose="02040503050406030204" pitchFamily="18" charset="0"/>
                            </a:rPr>
                          </m:ctrlPr>
                        </m:dPr>
                        <m:e>
                          <m:eqArr>
                            <m:eqArrPr>
                              <m:ctrlPr>
                                <a:rPr lang="en-US" sz="1400" i="1">
                                  <a:solidFill>
                                    <a:srgbClr val="002060"/>
                                  </a:solidFill>
                                  <a:latin typeface="Cambria Math" panose="02040503050406030204" pitchFamily="18" charset="0"/>
                                </a:rPr>
                              </m:ctrlPr>
                            </m:eqArrPr>
                            <m:e>
                              <m:f>
                                <m:fPr>
                                  <m:ctrlPr>
                                    <a:rPr lang="en-US" sz="1400" i="1">
                                      <a:solidFill>
                                        <a:srgbClr val="002060"/>
                                      </a:solidFill>
                                      <a:latin typeface="Cambria Math" panose="02040503050406030204" pitchFamily="18" charset="0"/>
                                    </a:rPr>
                                  </m:ctrlPr>
                                </m:fPr>
                                <m:num>
                                  <m:r>
                                    <a:rPr lang="en-US" sz="1400" b="0" i="1">
                                      <a:solidFill>
                                        <a:srgbClr val="002060"/>
                                      </a:solidFill>
                                      <a:latin typeface="Cambria Math" panose="02040503050406030204" pitchFamily="18" charset="0"/>
                                    </a:rPr>
                                    <m:t>1</m:t>
                                  </m:r>
                                </m:num>
                                <m:den>
                                  <m:r>
                                    <m:rPr>
                                      <m:sty m:val="p"/>
                                    </m:rPr>
                                    <a:rPr lang="en-US" sz="1400" b="0">
                                      <a:solidFill>
                                        <a:srgbClr val="002060"/>
                                      </a:solidFill>
                                      <a:latin typeface="Cambria Math" panose="02040503050406030204" pitchFamily="18" charset="0"/>
                                    </a:rPr>
                                    <m:t>Γ</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m:t>
                                  </m:r>
                                </m:den>
                              </m:f>
                              <m:nary>
                                <m:naryPr>
                                  <m:limLoc m:val="undOvr"/>
                                  <m:ctrlPr>
                                    <a:rPr lang="en-US" sz="1400" i="1">
                                      <a:solidFill>
                                        <a:srgbClr val="002060"/>
                                      </a:solidFill>
                                      <a:latin typeface="Cambria Math" panose="02040503050406030204" pitchFamily="18" charset="0"/>
                                    </a:rPr>
                                  </m:ctrlPr>
                                </m:naryPr>
                                <m:sub>
                                  <m:r>
                                    <a:rPr lang="en-US" sz="1400" b="0" i="1">
                                      <a:solidFill>
                                        <a:srgbClr val="002060"/>
                                      </a:solidFill>
                                      <a:latin typeface="Cambria Math" panose="02040503050406030204" pitchFamily="18" charset="0"/>
                                    </a:rPr>
                                    <m:t>0</m:t>
                                  </m:r>
                                </m:sub>
                                <m:sup>
                                  <m:r>
                                    <a:rPr lang="en-US" sz="1400" b="0" i="1">
                                      <a:solidFill>
                                        <a:srgbClr val="002060"/>
                                      </a:solidFill>
                                      <a:latin typeface="Cambria Math" panose="02040503050406030204" pitchFamily="18" charset="0"/>
                                    </a:rPr>
                                    <m:t>𝑡</m:t>
                                  </m:r>
                                </m:sup>
                                <m:e>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e>
                                    <m:sup>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−1</m:t>
                                      </m:r>
                                    </m:sup>
                                  </m:sSup>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𝑑</m:t>
                                          </m:r>
                                        </m:e>
                                        <m:sup>
                                          <m:r>
                                            <a:rPr lang="en-US" sz="1400" b="0" i="1">
                                              <a:solidFill>
                                                <a:srgbClr val="002060"/>
                                              </a:solidFill>
                                              <a:latin typeface="Cambria Math" panose="02040503050406030204" pitchFamily="18" charset="0"/>
                                            </a:rPr>
                                            <m:t>𝑝</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𝑦</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𝜏</m:t>
                                      </m:r>
                                      <m:r>
                                        <a:rPr lang="en-US" sz="1400" b="0" i="1">
                                          <a:solidFill>
                                            <a:srgbClr val="002060"/>
                                          </a:solidFill>
                                          <a:latin typeface="Cambria Math" panose="02040503050406030204" pitchFamily="18" charset="0"/>
                                        </a:rPr>
                                        <m:t>)</m:t>
                                      </m:r>
                                    </m:num>
                                    <m:den>
                                      <m:r>
                                        <a:rPr lang="en-US" sz="1400" b="0" i="1">
                                          <a:solidFill>
                                            <a:srgbClr val="002060"/>
                                          </a:solidFill>
                                          <a:latin typeface="Cambria Math" panose="02040503050406030204" pitchFamily="18" charset="0"/>
                                        </a:rPr>
                                        <m:t>𝑑</m:t>
                                      </m:r>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𝑡</m:t>
                                          </m:r>
                                        </m:e>
                                        <m:sup>
                                          <m:r>
                                            <a:rPr lang="en-US" sz="1400" b="0" i="1">
                                              <a:solidFill>
                                                <a:srgbClr val="002060"/>
                                              </a:solidFill>
                                              <a:latin typeface="Cambria Math" panose="02040503050406030204" pitchFamily="18" charset="0"/>
                                            </a:rPr>
                                            <m:t>𝑝</m:t>
                                          </m:r>
                                        </m:sup>
                                      </m:sSup>
                                    </m:den>
                                  </m:f>
                                  <m:r>
                                    <a:rPr lang="en-US" sz="1400" b="0" i="1">
                                      <a:solidFill>
                                        <a:srgbClr val="002060"/>
                                      </a:solidFill>
                                      <a:latin typeface="Cambria Math" panose="02040503050406030204" pitchFamily="18" charset="0"/>
                                    </a:rPr>
                                    <m:t>𝑑</m:t>
                                  </m:r>
                                  <m:r>
                                    <a:rPr lang="en-US" sz="1400" b="0" i="1">
                                      <a:solidFill>
                                        <a:srgbClr val="002060"/>
                                      </a:solidFill>
                                      <a:latin typeface="Cambria Math" panose="02040503050406030204" pitchFamily="18" charset="0"/>
                                    </a:rPr>
                                    <m:t>𝜏</m:t>
                                  </m:r>
                                </m:e>
                              </m:nary>
                              <m:r>
                                <a:rPr lang="en-US" sz="1400" b="0" i="1">
                                  <a:solidFill>
                                    <a:srgbClr val="002060"/>
                                  </a:solidFill>
                                  <a:latin typeface="Cambria Math" panose="02040503050406030204" pitchFamily="18" charset="0"/>
                                </a:rPr>
                                <m:t>, </m:t>
                              </m:r>
                            </m:e>
                            <m:e>
                              <m:f>
                                <m:fPr>
                                  <m:ctrlPr>
                                    <a:rPr lang="en-US" sz="1400" i="1">
                                      <a:solidFill>
                                        <a:srgbClr val="002060"/>
                                      </a:solidFill>
                                      <a:latin typeface="Cambria Math" panose="02040503050406030204" pitchFamily="18" charset="0"/>
                                    </a:rPr>
                                  </m:ctrlPr>
                                </m:fPr>
                                <m:num>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𝑑</m:t>
                                      </m:r>
                                    </m:e>
                                    <m:sup>
                                      <m:r>
                                        <a:rPr lang="en-US" sz="1400" b="0" i="1">
                                          <a:solidFill>
                                            <a:srgbClr val="002060"/>
                                          </a:solidFill>
                                          <a:latin typeface="Cambria Math" panose="02040503050406030204" pitchFamily="18" charset="0"/>
                                        </a:rPr>
                                        <m:t>𝑝</m:t>
                                      </m:r>
                                    </m:sup>
                                  </m:sSup>
                                  <m:r>
                                    <a:rPr lang="en-US" sz="1400" b="0" i="1">
                                      <a:solidFill>
                                        <a:srgbClr val="002060"/>
                                      </a:solidFill>
                                      <a:latin typeface="Cambria Math" panose="02040503050406030204" pitchFamily="18" charset="0"/>
                                    </a:rPr>
                                    <m:t>𝑢</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𝑥</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𝑦</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𝑡</m:t>
                                  </m:r>
                                  <m:r>
                                    <a:rPr lang="en-US" sz="1400" b="0" i="1">
                                      <a:solidFill>
                                        <a:srgbClr val="002060"/>
                                      </a:solidFill>
                                      <a:latin typeface="Cambria Math" panose="02040503050406030204" pitchFamily="18" charset="0"/>
                                    </a:rPr>
                                    <m:t>)</m:t>
                                  </m:r>
                                </m:num>
                                <m:den>
                                  <m:r>
                                    <a:rPr lang="en-US" sz="1400" b="0" i="1">
                                      <a:solidFill>
                                        <a:srgbClr val="002060"/>
                                      </a:solidFill>
                                      <a:latin typeface="Cambria Math" panose="02040503050406030204" pitchFamily="18" charset="0"/>
                                    </a:rPr>
                                    <m:t>𝑑</m:t>
                                  </m:r>
                                  <m:sSup>
                                    <m:sSupPr>
                                      <m:ctrlPr>
                                        <a:rPr lang="en-US" sz="1400" i="1">
                                          <a:solidFill>
                                            <a:srgbClr val="002060"/>
                                          </a:solidFill>
                                          <a:latin typeface="Cambria Math" panose="02040503050406030204" pitchFamily="18" charset="0"/>
                                        </a:rPr>
                                      </m:ctrlPr>
                                    </m:sSupPr>
                                    <m:e>
                                      <m:r>
                                        <a:rPr lang="en-US" sz="1400" b="0" i="1">
                                          <a:solidFill>
                                            <a:srgbClr val="002060"/>
                                          </a:solidFill>
                                          <a:latin typeface="Cambria Math" panose="02040503050406030204" pitchFamily="18" charset="0"/>
                                        </a:rPr>
                                        <m:t>𝑡</m:t>
                                      </m:r>
                                    </m:e>
                                    <m:sup>
                                      <m:r>
                                        <a:rPr lang="en-US" sz="1400" b="0" i="1">
                                          <a:solidFill>
                                            <a:srgbClr val="002060"/>
                                          </a:solidFill>
                                          <a:latin typeface="Cambria Math" panose="02040503050406030204" pitchFamily="18" charset="0"/>
                                        </a:rPr>
                                        <m:t>𝑝</m:t>
                                      </m:r>
                                    </m:sup>
                                  </m:sSup>
                                </m:den>
                              </m:f>
                              <m:r>
                                <a:rPr lang="en-US" sz="1400" b="0" i="1">
                                  <a:solidFill>
                                    <a:srgbClr val="002060"/>
                                  </a:solidFill>
                                  <a:latin typeface="Cambria Math" panose="02040503050406030204" pitchFamily="18" charset="0"/>
                                </a:rPr>
                                <m:t>,        </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m:t>
                              </m:r>
                              <m:r>
                                <a:rPr lang="en-US" sz="1400" b="0" i="1">
                                  <a:solidFill>
                                    <a:srgbClr val="002060"/>
                                  </a:solidFill>
                                  <a:latin typeface="Cambria Math" panose="02040503050406030204" pitchFamily="18" charset="0"/>
                                </a:rPr>
                                <m:t>𝑝</m:t>
                              </m:r>
                            </m:e>
                          </m:eqArr>
                        </m:e>
                      </m:d>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−1&lt;</m:t>
                      </m:r>
                      <m:r>
                        <a:rPr lang="en-US" sz="1400" b="0" i="1">
                          <a:solidFill>
                            <a:srgbClr val="002060"/>
                          </a:solidFill>
                          <a:latin typeface="Cambria Math" panose="02040503050406030204" pitchFamily="18" charset="0"/>
                        </a:rPr>
                        <m:t>𝛼</m:t>
                      </m:r>
                      <m:r>
                        <a:rPr lang="en-US" sz="1400" b="0" i="1">
                          <a:solidFill>
                            <a:srgbClr val="002060"/>
                          </a:solidFill>
                          <a:latin typeface="Cambria Math" panose="02040503050406030204" pitchFamily="18" charset="0"/>
                        </a:rPr>
                        <m:t>&lt;</m:t>
                      </m:r>
                      <m:r>
                        <a:rPr lang="en-US" sz="1400" b="0" i="1">
                          <a:solidFill>
                            <a:srgbClr val="002060"/>
                          </a:solidFill>
                          <a:latin typeface="Cambria Math" panose="02040503050406030204" pitchFamily="18" charset="0"/>
                        </a:rPr>
                        <m:t>𝑝</m:t>
                      </m:r>
                      <m:r>
                        <a:rPr lang="en-US" sz="1400" b="0" i="1">
                          <a:solidFill>
                            <a:srgbClr val="002060"/>
                          </a:solidFill>
                          <a:latin typeface="Cambria Math" panose="02040503050406030204" pitchFamily="18" charset="0"/>
                        </a:rPr>
                        <m:t>,  (6)</m:t>
                      </m:r>
                    </m:oMath>
                  </m:oMathPara>
                </a14:m>
                <a:endParaRPr lang="en-US" sz="1400" dirty="0">
                  <a:solidFill>
                    <a:srgbClr val="002060"/>
                  </a:solidFill>
                  <a:latin typeface="Arial Black" panose="020B0A040201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91671" y="440804"/>
                <a:ext cx="11037346" cy="6697859"/>
              </a:xfrm>
              <a:prstGeom prst="rect">
                <a:avLst/>
              </a:prstGeom>
              <a:blipFill>
                <a:blip r:embed="rId2"/>
                <a:stretch>
                  <a:fillRect l="-166" t="-728"/>
                </a:stretch>
              </a:blipFill>
            </p:spPr>
            <p:txBody>
              <a:bodyPr/>
              <a:lstStyle/>
              <a:p>
                <a:r>
                  <a:rPr lang="en-GB">
                    <a:noFill/>
                  </a:rPr>
                  <a:t> </a:t>
                </a:r>
              </a:p>
            </p:txBody>
          </p:sp>
        </mc:Fallback>
      </mc:AlternateContent>
    </p:spTree>
    <p:extLst>
      <p:ext uri="{BB962C8B-B14F-4D97-AF65-F5344CB8AC3E}">
        <p14:creationId xmlns:p14="http://schemas.microsoft.com/office/powerpoint/2010/main" val="74370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160" y="966825"/>
            <a:ext cx="11155680" cy="5447645"/>
          </a:xfrm>
          <a:prstGeom prst="rect">
            <a:avLst/>
          </a:prstGeom>
        </p:spPr>
        <p:txBody>
          <a:bodyPr wrap="square">
            <a:spAutoFit/>
          </a:bodyPr>
          <a:lstStyle/>
          <a:p>
            <a:pPr algn="ctr"/>
            <a:r>
              <a:rPr lang="en-US" sz="2400" b="1" dirty="0">
                <a:solidFill>
                  <a:srgbClr val="FF0000"/>
                </a:solidFill>
                <a:highlight>
                  <a:srgbClr val="FFFF00"/>
                </a:highlight>
                <a:latin typeface="Arial Black" panose="020B0A04020102020204" pitchFamily="34" charset="0"/>
              </a:rPr>
              <a:t>LITERATURE REVIEW</a:t>
            </a:r>
          </a:p>
          <a:p>
            <a:pPr algn="just"/>
            <a:r>
              <a:rPr lang="en-US" b="1" dirty="0">
                <a:solidFill>
                  <a:srgbClr val="002060"/>
                </a:solidFill>
                <a:latin typeface="+mj-lt"/>
              </a:rPr>
              <a:t>In recent years, time-fractional systems of partial differential equations (SFPDEs) have gained increasing prominence as indispensable tools for modeling complex phenomena in the realms of engineering and applied physics. These phenomena encompass a wide spectrum of intricate dynamics, ranging from polymer physics and viscoelastic material behavior to problems involving viscous damping.</a:t>
            </a:r>
          </a:p>
          <a:p>
            <a:pPr algn="just"/>
            <a:r>
              <a:rPr lang="en-US" b="1" dirty="0">
                <a:solidFill>
                  <a:srgbClr val="002060"/>
                </a:solidFill>
                <a:latin typeface="+mj-lt"/>
              </a:rPr>
              <a:t>Employed numerical methods to address time-fractional coupled systems of partial differential equations [8].</a:t>
            </a:r>
          </a:p>
          <a:p>
            <a:pPr algn="just"/>
            <a:r>
              <a:rPr lang="en-US" b="1" dirty="0">
                <a:solidFill>
                  <a:srgbClr val="002060"/>
                </a:solidFill>
                <a:latin typeface="+mj-lt"/>
              </a:rPr>
              <a:t>Proposed an efficient computational scheme for nonlinear time-fractional systems of partial differential equations within the realm of physical sciences [9]. </a:t>
            </a:r>
          </a:p>
          <a:p>
            <a:pPr algn="just"/>
            <a:r>
              <a:rPr lang="en-US" b="1" dirty="0">
                <a:solidFill>
                  <a:srgbClr val="002060"/>
                </a:solidFill>
                <a:latin typeface="+mj-lt"/>
              </a:rPr>
              <a:t>Numerical solutions were presented for time-fractional coupled systems of partial differential equations [10].</a:t>
            </a:r>
          </a:p>
          <a:p>
            <a:pPr algn="just"/>
            <a:r>
              <a:rPr lang="en-US" b="1" dirty="0">
                <a:solidFill>
                  <a:srgbClr val="002060"/>
                </a:solidFill>
                <a:latin typeface="+mj-lt"/>
              </a:rPr>
              <a:t>Used initial-boundary value problems to tackle coupled systems of time-fractional diffusion equations [11]. </a:t>
            </a:r>
          </a:p>
          <a:p>
            <a:pPr algn="just"/>
            <a:r>
              <a:rPr lang="en-US" b="1" dirty="0">
                <a:solidFill>
                  <a:srgbClr val="002060"/>
                </a:solidFill>
                <a:latin typeface="+mj-lt"/>
              </a:rPr>
              <a:t>Reduced differential transform method was applied to provide numerical and approximate solutions for coupled time-fractional nonlinear evolution equations [12]. </a:t>
            </a:r>
          </a:p>
          <a:p>
            <a:pPr algn="just"/>
            <a:r>
              <a:rPr lang="en-US" b="1" dirty="0">
                <a:solidFill>
                  <a:srgbClr val="002060"/>
                </a:solidFill>
                <a:latin typeface="+mj-lt"/>
              </a:rPr>
              <a:t>Presented analytical techniques for systems of time-fractional nonlinear differential equations [13].</a:t>
            </a:r>
          </a:p>
          <a:p>
            <a:pPr algn="just"/>
            <a:r>
              <a:rPr lang="en-US" b="1" dirty="0">
                <a:solidFill>
                  <a:srgbClr val="002060"/>
                </a:solidFill>
                <a:latin typeface="+mj-lt"/>
              </a:rPr>
              <a:t>Solved a system of fractional partial differential equations relevant to the model of HIV infection of CD4+T cells and one-dimensional Keller-</a:t>
            </a:r>
            <a:r>
              <a:rPr lang="en-US" b="1" dirty="0" err="1">
                <a:solidFill>
                  <a:srgbClr val="002060"/>
                </a:solidFill>
                <a:latin typeface="+mj-lt"/>
              </a:rPr>
              <a:t>Segel</a:t>
            </a:r>
            <a:r>
              <a:rPr lang="en-US" b="1" dirty="0">
                <a:solidFill>
                  <a:srgbClr val="002060"/>
                </a:solidFill>
                <a:latin typeface="+mj-lt"/>
              </a:rPr>
              <a:t> equations [14].</a:t>
            </a:r>
          </a:p>
        </p:txBody>
      </p:sp>
    </p:spTree>
    <p:extLst>
      <p:ext uri="{BB962C8B-B14F-4D97-AF65-F5344CB8AC3E}">
        <p14:creationId xmlns:p14="http://schemas.microsoft.com/office/powerpoint/2010/main" val="332743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258" y="0"/>
            <a:ext cx="10499673" cy="559064"/>
          </a:xfrm>
          <a:prstGeom prst="rect">
            <a:avLst/>
          </a:prstGeom>
        </p:spPr>
        <p:txBody>
          <a:bodyPr wrap="square">
            <a:spAutoFit/>
          </a:bodyPr>
          <a:lstStyle/>
          <a:p>
            <a:pPr algn="just">
              <a:lnSpc>
                <a:spcPct val="200000"/>
              </a:lnSpc>
              <a:spcAft>
                <a:spcPts val="800"/>
              </a:spcAft>
            </a:pPr>
            <a:r>
              <a:rPr lang="en-US" dirty="0">
                <a:ea typeface="Times New Roman" panose="02020603050405020304" pitchFamily="18"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5" name="Rectangle 4"/>
          <p:cNvSpPr/>
          <p:nvPr/>
        </p:nvSpPr>
        <p:spPr>
          <a:xfrm>
            <a:off x="337457" y="279532"/>
            <a:ext cx="11495314" cy="2400657"/>
          </a:xfrm>
          <a:prstGeom prst="rect">
            <a:avLst/>
          </a:prstGeom>
        </p:spPr>
        <p:txBody>
          <a:bodyPr wrap="square">
            <a:spAutoFit/>
          </a:bodyPr>
          <a:lstStyle/>
          <a:p>
            <a:pPr algn="ctr">
              <a:lnSpc>
                <a:spcPct val="200000"/>
              </a:lnSpc>
              <a:spcAft>
                <a:spcPts val="800"/>
              </a:spcAft>
            </a:pPr>
            <a:r>
              <a:rPr lang="en-US" sz="2000" b="1" dirty="0">
                <a:solidFill>
                  <a:srgbClr val="FF0000"/>
                </a:solidFill>
                <a:highlight>
                  <a:srgbClr val="FFFF00"/>
                </a:highlight>
                <a:latin typeface="Arial Black" panose="020B0A04020102020204" pitchFamily="34" charset="0"/>
              </a:rPr>
              <a:t>DESCRIPTIONS OF THE COMPUTATIONAL ALGORITHM</a:t>
            </a:r>
            <a:r>
              <a:rPr lang="en-US" sz="2000" b="1" dirty="0">
                <a:solidFill>
                  <a:srgbClr val="FF0000"/>
                </a:solidFill>
                <a:highlight>
                  <a:srgbClr val="FFFF00"/>
                </a:highlight>
                <a:latin typeface="Arial Black" panose="020B0A04020102020204" pitchFamily="34" charset="0"/>
                <a:ea typeface="Times New Roman" panose="02020603050405020304" pitchFamily="18" charset="0"/>
                <a:cs typeface="Times New Roman" panose="02020603050405020304" pitchFamily="18" charset="0"/>
              </a:rPr>
              <a:t> </a:t>
            </a:r>
          </a:p>
          <a:p>
            <a:pPr algn="ctr">
              <a:spcAft>
                <a:spcPts val="800"/>
              </a:spcAft>
            </a:pPr>
            <a:r>
              <a:rPr lang="en-US" b="1" i="1" dirty="0"/>
              <a:t>			</a:t>
            </a:r>
            <a:r>
              <a:rPr lang="en-US" b="1" i="1" dirty="0">
                <a:highlight>
                  <a:srgbClr val="FF00FF"/>
                </a:highlight>
              </a:rPr>
              <a:t>TEN-STEP ALGORITHM FOR THE TWO-DIMENSIONAL NON-LINEAR SYSTEM OF THE TIME-FRACTION PARTIAL DIFFERENTIAL EQUATIONS</a:t>
            </a:r>
          </a:p>
          <a:p>
            <a:pPr algn="just">
              <a:spcAft>
                <a:spcPts val="800"/>
              </a:spcAft>
            </a:pPr>
            <a:r>
              <a:rPr lang="en-US" b="1" dirty="0">
                <a:solidFill>
                  <a:srgbClr val="002060"/>
                </a:solidFill>
              </a:rPr>
              <a:t>We consider three by three form of equation (1) coupled with initial condition (2) to formulate a ten-step algorithm using Maple 18 a coded command as follows: </a:t>
            </a:r>
          </a:p>
          <a:p>
            <a:pPr algn="just">
              <a:spcAft>
                <a:spcPts val="800"/>
              </a:spcAft>
            </a:pPr>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8" y="2320118"/>
            <a:ext cx="10813396" cy="4475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62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18698" y="202191"/>
                <a:ext cx="11050137" cy="58111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r>
                  <a:rPr lang="en-US" sz="1600" b="1" dirty="0">
                    <a:solidFill>
                      <a:srgbClr val="00B050"/>
                    </a:solidFill>
                  </a:rPr>
                  <a:t>Step 3</a:t>
                </a:r>
                <a:br>
                  <a:rPr lang="en-US" sz="1600" dirty="0"/>
                </a:b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𝐴</m:t>
                      </m:r>
                      <m:r>
                        <a:rPr lang="en-US" sz="1600" i="1">
                          <a:latin typeface="Cambria Math" panose="02040503050406030204" pitchFamily="18" charset="0"/>
                        </a:rPr>
                        <m:t>1≔</m:t>
                      </m:r>
                      <m:r>
                        <a:rPr lang="en-US" sz="1600" i="1">
                          <a:latin typeface="Cambria Math" panose="02040503050406030204" pitchFamily="18" charset="0"/>
                        </a:rPr>
                        <m:t>𝑠𝑢𝑚</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𝐵</m:t>
                      </m:r>
                      <m:r>
                        <a:rPr lang="en-US" sz="1600" i="1">
                          <a:latin typeface="Cambria Math" panose="02040503050406030204" pitchFamily="18" charset="0"/>
                        </a:rPr>
                        <m:t>1≔</m:t>
                      </m:r>
                      <m:r>
                        <a:rPr lang="en-US" sz="1600" i="1">
                          <a:latin typeface="Cambria Math" panose="02040503050406030204" pitchFamily="18" charset="0"/>
                        </a:rPr>
                        <m:t>𝑠𝑢𝑚</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𝐶</m:t>
                      </m:r>
                      <m:r>
                        <a:rPr lang="en-US" sz="1600" i="1">
                          <a:latin typeface="Cambria Math" panose="02040503050406030204" pitchFamily="18" charset="0"/>
                        </a:rPr>
                        <m:t>1≔</m:t>
                      </m:r>
                      <m:r>
                        <a:rPr lang="en-US" sz="1600" i="1">
                          <a:latin typeface="Cambria Math" panose="02040503050406030204" pitchFamily="18" charset="0"/>
                        </a:rPr>
                        <m:t>𝑠𝑢𝑚</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r>
                  <a:rPr lang="en-US" sz="1600" b="1" dirty="0">
                    <a:solidFill>
                      <a:srgbClr val="00B050"/>
                    </a:solidFill>
                  </a:rPr>
                  <a:t>Step 4</a:t>
                </a:r>
                <a:br>
                  <a:rPr lang="en-US" sz="1600" dirty="0"/>
                </a:b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𝐴</m:t>
                      </m:r>
                      <m:r>
                        <a:rPr lang="en-US" sz="1600" i="1">
                          <a:latin typeface="Cambria Math" panose="02040503050406030204" pitchFamily="18" charset="0"/>
                        </a:rPr>
                        <m:t>2≔</m:t>
                      </m:r>
                      <m:r>
                        <a:rPr lang="en-US" sz="1600" i="1">
                          <a:latin typeface="Cambria Math" panose="02040503050406030204" pitchFamily="18" charset="0"/>
                        </a:rPr>
                        <m:t>𝑠𝑢𝑚</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𝐵</m:t>
                      </m:r>
                      <m:r>
                        <a:rPr lang="en-US" sz="1600" i="1">
                          <a:latin typeface="Cambria Math" panose="02040503050406030204" pitchFamily="18" charset="0"/>
                        </a:rPr>
                        <m:t>2≔</m:t>
                      </m:r>
                      <m:r>
                        <a:rPr lang="en-US" sz="1600" i="1">
                          <a:latin typeface="Cambria Math" panose="02040503050406030204" pitchFamily="18" charset="0"/>
                        </a:rPr>
                        <m:t>𝑠𝑢𝑚</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𝐶</m:t>
                      </m:r>
                      <m:r>
                        <a:rPr lang="en-US" sz="1600" i="1">
                          <a:latin typeface="Cambria Math" panose="02040503050406030204" pitchFamily="18" charset="0"/>
                        </a:rPr>
                        <m:t>2≔</m:t>
                      </m:r>
                      <m:r>
                        <a:rPr lang="en-US" sz="1600" i="1">
                          <a:latin typeface="Cambria Math" panose="02040503050406030204" pitchFamily="18" charset="0"/>
                        </a:rPr>
                        <m:t>𝑠𝑢𝑚</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𝑧</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𝑦</m:t>
                          </m:r>
                        </m:e>
                      </m:d>
                      <m:r>
                        <a:rPr lang="en-US" sz="1600" i="1">
                          <a:latin typeface="Cambria Math" panose="02040503050406030204" pitchFamily="18" charset="0"/>
                        </a:rPr>
                        <m:t>∗</m:t>
                      </m:r>
                      <m:r>
                        <a:rPr lang="en-US" sz="1600" i="1">
                          <a:latin typeface="Cambria Math" panose="02040503050406030204" pitchFamily="18" charset="0"/>
                        </a:rPr>
                        <m:t>𝐷𝑖𝑓𝑓</m:t>
                      </m:r>
                      <m:d>
                        <m:dPr>
                          <m:ctrlPr>
                            <a:rPr lang="en-US" sz="1600" i="1">
                              <a:latin typeface="Cambria Math" panose="02040503050406030204" pitchFamily="18" charset="0"/>
                            </a:rPr>
                          </m:ctrlPr>
                        </m:dPr>
                        <m:e>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𝑘</m:t>
                              </m:r>
                            </m:e>
                          </m:d>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m:t>
                          </m:r>
                          <m:r>
                            <a:rPr lang="en-US" sz="1600" i="1">
                              <a:latin typeface="Cambria Math" panose="02040503050406030204" pitchFamily="18" charset="0"/>
                            </a:rPr>
                            <m:t>𝑛</m:t>
                          </m:r>
                          <m:r>
                            <a:rPr lang="en-US" sz="1600" i="1">
                              <a:latin typeface="Cambria Math" panose="02040503050406030204" pitchFamily="18" charset="0"/>
                            </a:rPr>
                            <m:t>−2,</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r>
                  <a:rPr lang="en-US" sz="1600" b="1" dirty="0">
                    <a:solidFill>
                      <a:srgbClr val="00B050"/>
                    </a:solidFill>
                  </a:rPr>
                  <a:t>Step 5</a:t>
                </a:r>
                <a:endParaRPr lang="en-US" sz="1600" dirty="0">
                  <a:solidFill>
                    <a:srgbClr val="00B050"/>
                  </a:solidFill>
                </a:endParaRPr>
              </a:p>
              <a:p>
                <a:r>
                  <a:rPr lang="en-US" sz="1600" b="1" dirty="0"/>
                  <a:t> </a:t>
                </a:r>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𝑓𝑜𝑟</m:t>
                      </m:r>
                      <m:r>
                        <a:rPr lang="en-US" sz="1600" i="1">
                          <a:latin typeface="Cambria Math" panose="02040503050406030204" pitchFamily="18" charset="0"/>
                        </a:rPr>
                        <m:t> </m:t>
                      </m:r>
                      <m:r>
                        <a:rPr lang="en-US" sz="1600" i="1">
                          <a:latin typeface="Cambria Math" panose="02040503050406030204" pitchFamily="18" charset="0"/>
                        </a:rPr>
                        <m:t>𝑛</m:t>
                      </m:r>
                      <m:r>
                        <a:rPr lang="en-US" sz="1600" i="1">
                          <a:latin typeface="Cambria Math" panose="02040503050406030204" pitchFamily="18" charset="0"/>
                        </a:rPr>
                        <m:t> </m:t>
                      </m:r>
                      <m:r>
                        <a:rPr lang="en-US" sz="1600" i="1">
                          <a:latin typeface="Cambria Math" panose="02040503050406030204" pitchFamily="18" charset="0"/>
                        </a:rPr>
                        <m:t>𝑓𝑟𝑜𝑚</m:t>
                      </m:r>
                      <m:r>
                        <a:rPr lang="en-US" sz="1600" i="1">
                          <a:latin typeface="Cambria Math" panose="02040503050406030204" pitchFamily="18" charset="0"/>
                        </a:rPr>
                        <m:t> 1 </m:t>
                      </m:r>
                      <m:r>
                        <a:rPr lang="en-US" sz="1600" i="1">
                          <a:latin typeface="Cambria Math" panose="02040503050406030204" pitchFamily="18" charset="0"/>
                        </a:rPr>
                        <m:t>𝑡𝑜</m:t>
                      </m:r>
                      <m:r>
                        <a:rPr lang="en-US" sz="1600" i="1">
                          <a:latin typeface="Cambria Math" panose="02040503050406030204" pitchFamily="18" charset="0"/>
                        </a:rPr>
                        <m:t> 1 </m:t>
                      </m:r>
                      <m:r>
                        <a:rPr lang="en-US" sz="1600" i="1">
                          <a:latin typeface="Cambria Math" panose="02040503050406030204" pitchFamily="18" charset="0"/>
                        </a:rPr>
                        <m:t>𝑑𝑜</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𝑢</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a:rPr lang="en-US" sz="1600" i="1">
                          <a:latin typeface="Cambria Math" panose="02040503050406030204" pitchFamily="18" charset="0"/>
                        </a:rPr>
                        <m:t>𝑓𝑟𝑎𝑐𝐼𝑛𝑡𝑒𝑔</m:t>
                      </m:r>
                      <m:d>
                        <m:dPr>
                          <m:ctrlPr>
                            <a:rPr lang="en-US" sz="1600" i="1">
                              <a:latin typeface="Cambria Math" panose="02040503050406030204" pitchFamily="18" charset="0"/>
                            </a:rPr>
                          </m:ctrlPr>
                        </m:dPr>
                        <m:e>
                          <m:r>
                            <a:rPr lang="en-US" sz="1600" i="1">
                              <a:latin typeface="Cambria Math" panose="02040503050406030204" pitchFamily="18" charset="0"/>
                            </a:rPr>
                            <m:t>𝑣𝑎𝑙𝑢𝑒</m:t>
                          </m:r>
                          <m:d>
                            <m:dPr>
                              <m:ctrlPr>
                                <a:rPr lang="en-US" sz="1600" i="1">
                                  <a:latin typeface="Cambria Math" panose="02040503050406030204" pitchFamily="18" charset="0"/>
                                </a:rPr>
                              </m:ctrlPr>
                            </m:dPr>
                            <m:e>
                              <m:r>
                                <a:rPr lang="en-US" sz="1600" i="1">
                                  <a:latin typeface="Cambria Math" panose="02040503050406030204" pitchFamily="18" charset="0"/>
                                </a:rPr>
                                <m:t>𝑠𝑢𝑏𝑠</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r>
                                    <a:rPr lang="en-US" sz="1600" i="1">
                                      <a:latin typeface="Cambria Math" panose="02040503050406030204" pitchFamily="18" charset="0"/>
                                    </a:rPr>
                                    <m:t>𝐴</m:t>
                                  </m:r>
                                </m:e>
                              </m:d>
                            </m:e>
                          </m:d>
                          <m:r>
                            <a:rPr lang="en-US" sz="1600" i="1">
                              <a:latin typeface="Cambria Math" panose="02040503050406030204" pitchFamily="18" charset="0"/>
                            </a:rPr>
                            <m:t>,</m:t>
                          </m:r>
                          <m:r>
                            <a:rPr lang="en-US" sz="1600" i="1">
                              <a:latin typeface="Cambria Math" panose="02040503050406030204" pitchFamily="18" charset="0"/>
                            </a:rPr>
                            <m:t>𝛼</m:t>
                          </m:r>
                        </m:e>
                      </m:d>
                      <m:r>
                        <a:rPr lang="en-US" sz="1600" i="1">
                          <a:latin typeface="Cambria Math" panose="02040503050406030204" pitchFamily="18" charset="0"/>
                        </a:rPr>
                        <m:t>;</m:t>
                      </m:r>
                    </m:oMath>
                    <m:oMath xmlns:m="http://schemas.openxmlformats.org/officeDocument/2006/math">
                      <m:r>
                        <a:rPr lang="en-US" sz="1600" i="1">
                          <a:latin typeface="Cambria Math" panose="02040503050406030204" pitchFamily="18" charset="0"/>
                        </a:rPr>
                        <m:t>𝑣</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a:rPr lang="en-US" sz="1600" i="1">
                          <a:latin typeface="Cambria Math" panose="02040503050406030204" pitchFamily="18" charset="0"/>
                        </a:rPr>
                        <m:t>𝑓𝑟𝑎𝑐𝐼𝑛𝑡𝑒𝑔</m:t>
                      </m:r>
                      <m:d>
                        <m:dPr>
                          <m:ctrlPr>
                            <a:rPr lang="en-US" sz="1600" i="1">
                              <a:latin typeface="Cambria Math" panose="02040503050406030204" pitchFamily="18" charset="0"/>
                            </a:rPr>
                          </m:ctrlPr>
                        </m:dPr>
                        <m:e>
                          <m:r>
                            <a:rPr lang="en-US" sz="1600" i="1">
                              <a:latin typeface="Cambria Math" panose="02040503050406030204" pitchFamily="18" charset="0"/>
                            </a:rPr>
                            <m:t>𝑣𝑎𝑙𝑢𝑒</m:t>
                          </m:r>
                          <m:d>
                            <m:dPr>
                              <m:ctrlPr>
                                <a:rPr lang="en-US" sz="1600" i="1">
                                  <a:latin typeface="Cambria Math" panose="02040503050406030204" pitchFamily="18" charset="0"/>
                                </a:rPr>
                              </m:ctrlPr>
                            </m:dPr>
                            <m:e>
                              <m:r>
                                <a:rPr lang="en-US" sz="1600" i="1">
                                  <a:latin typeface="Cambria Math" panose="02040503050406030204" pitchFamily="18" charset="0"/>
                                </a:rPr>
                                <m:t>𝑠𝑢𝑏𝑠</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r>
                                    <a:rPr lang="en-US" sz="1600" i="1">
                                      <a:latin typeface="Cambria Math" panose="02040503050406030204" pitchFamily="18" charset="0"/>
                                    </a:rPr>
                                    <m:t>𝐵</m:t>
                                  </m:r>
                                </m:e>
                              </m:d>
                            </m:e>
                          </m:d>
                          <m:r>
                            <a:rPr lang="en-US" sz="1600" i="1">
                              <a:latin typeface="Cambria Math" panose="02040503050406030204" pitchFamily="18" charset="0"/>
                            </a:rPr>
                            <m:t>,</m:t>
                          </m:r>
                          <m:r>
                            <a:rPr lang="en-US" sz="1600" i="1">
                              <a:latin typeface="Cambria Math" panose="02040503050406030204" pitchFamily="18" charset="0"/>
                            </a:rPr>
                            <m:t>𝛽</m:t>
                          </m:r>
                        </m:e>
                      </m:d>
                      <m:r>
                        <a:rPr lang="en-US" sz="1600" i="1">
                          <a:latin typeface="Cambria Math" panose="02040503050406030204" pitchFamily="18" charset="0"/>
                        </a:rPr>
                        <m:t>;</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𝑛</m:t>
                          </m:r>
                        </m:e>
                      </m:d>
                      <m:r>
                        <a:rPr lang="en-US" sz="1600" i="1">
                          <a:latin typeface="Cambria Math" panose="02040503050406030204" pitchFamily="18" charset="0"/>
                        </a:rPr>
                        <m:t>≔</m:t>
                      </m:r>
                      <m:r>
                        <a:rPr lang="en-US" sz="1600" i="1">
                          <a:latin typeface="Cambria Math" panose="02040503050406030204" pitchFamily="18" charset="0"/>
                        </a:rPr>
                        <m:t>𝑓𝑟𝑎𝑐𝐼𝑛𝑡𝑒𝑔</m:t>
                      </m:r>
                      <m:d>
                        <m:dPr>
                          <m:ctrlPr>
                            <a:rPr lang="en-US" sz="1600" i="1">
                              <a:latin typeface="Cambria Math" panose="02040503050406030204" pitchFamily="18" charset="0"/>
                            </a:rPr>
                          </m:ctrlPr>
                        </m:dPr>
                        <m:e>
                          <m:r>
                            <a:rPr lang="en-US" sz="1600" i="1">
                              <a:latin typeface="Cambria Math" panose="02040503050406030204" pitchFamily="18" charset="0"/>
                            </a:rPr>
                            <m:t>𝑣𝑎𝑙𝑢𝑒</m:t>
                          </m:r>
                          <m:d>
                            <m:dPr>
                              <m:ctrlPr>
                                <a:rPr lang="en-US" sz="1600" i="1">
                                  <a:latin typeface="Cambria Math" panose="02040503050406030204" pitchFamily="18" charset="0"/>
                                </a:rPr>
                              </m:ctrlPr>
                            </m:dPr>
                            <m:e>
                              <m:r>
                                <a:rPr lang="en-US" sz="1600" i="1">
                                  <a:latin typeface="Cambria Math" panose="02040503050406030204" pitchFamily="18" charset="0"/>
                                </a:rPr>
                                <m:t>𝑠𝑢𝑏𝑠</m:t>
                              </m:r>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r>
                                    <a:rPr lang="en-US" sz="1600" i="1">
                                      <a:latin typeface="Cambria Math" panose="02040503050406030204" pitchFamily="18" charset="0"/>
                                    </a:rPr>
                                    <m:t>𝐶</m:t>
                                  </m:r>
                                </m:e>
                              </m:d>
                            </m:e>
                          </m:d>
                          <m:r>
                            <a:rPr lang="en-US" sz="1600" i="1">
                              <a:latin typeface="Cambria Math" panose="02040503050406030204" pitchFamily="18" charset="0"/>
                            </a:rPr>
                            <m:t>,</m:t>
                          </m:r>
                          <m:r>
                            <a:rPr lang="en-US" sz="1600" i="1">
                              <a:latin typeface="Cambria Math" panose="02040503050406030204" pitchFamily="18" charset="0"/>
                            </a:rPr>
                            <m:t>𝜃</m:t>
                          </m:r>
                        </m:e>
                      </m:d>
                      <m:r>
                        <a:rPr lang="en-US" sz="1600" i="1">
                          <a:latin typeface="Cambria Math" panose="02040503050406030204" pitchFamily="18" charset="0"/>
                        </a:rPr>
                        <m:t>;</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𝑒𝑛𝑑</m:t>
                      </m:r>
                      <m:r>
                        <a:rPr lang="en-US" sz="1600" i="1">
                          <a:latin typeface="Cambria Math" panose="02040503050406030204" pitchFamily="18" charset="0"/>
                        </a:rPr>
                        <m:t> </m:t>
                      </m:r>
                      <m:r>
                        <a:rPr lang="en-US" sz="1600" i="1">
                          <a:latin typeface="Cambria Math" panose="02040503050406030204" pitchFamily="18" charset="0"/>
                        </a:rPr>
                        <m:t>𝑑𝑜</m:t>
                      </m:r>
                      <m:r>
                        <a:rPr lang="en-US" sz="1600" i="1">
                          <a:latin typeface="Cambria Math" panose="02040503050406030204" pitchFamily="18" charset="0"/>
                        </a:rPr>
                        <m:t>;</m:t>
                      </m:r>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618698" y="202191"/>
                <a:ext cx="11050137" cy="5811143"/>
              </a:xfrm>
              <a:prstGeom prst="rect">
                <a:avLst/>
              </a:prstGeom>
              <a:blipFill rotWithShape="1">
                <a:blip r:embed="rId2"/>
                <a:stretch>
                  <a:fillRect l="-276" b="-420"/>
                </a:stretch>
              </a:blipFill>
            </p:spPr>
            <p:txBody>
              <a:bodyPr/>
              <a:lstStyle/>
              <a:p>
                <a:r>
                  <a:rPr lang="en-US">
                    <a:noFill/>
                  </a:rPr>
                  <a:t> </a:t>
                </a:r>
              </a:p>
            </p:txBody>
          </p:sp>
        </mc:Fallback>
      </mc:AlternateContent>
    </p:spTree>
    <p:extLst>
      <p:ext uri="{BB962C8B-B14F-4D97-AF65-F5344CB8AC3E}">
        <p14:creationId xmlns:p14="http://schemas.microsoft.com/office/powerpoint/2010/main" val="243202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96036" y="73835"/>
                <a:ext cx="10686197" cy="6784165"/>
              </a:xfrm>
              <a:prstGeom prst="rect">
                <a:avLst/>
              </a:prstGeom>
            </p:spPr>
            <p:txBody>
              <a:bodyPr wrap="square">
                <a:spAutoFit/>
              </a:bodyPr>
              <a:lstStyle/>
              <a:p>
                <a:r>
                  <a:rPr lang="en-US" b="1" dirty="0">
                    <a:solidFill>
                      <a:srgbClr val="00B050"/>
                    </a:solidFill>
                  </a:rPr>
                  <a:t>Step 6</a:t>
                </a:r>
                <a:endParaRPr lang="en-US" dirty="0">
                  <a:solidFill>
                    <a:srgbClr val="00B050"/>
                  </a:solidFill>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2 </m:t>
                      </m:r>
                      <m:r>
                        <a:rPr lang="en-US" i="1">
                          <a:latin typeface="Cambria Math" panose="02040503050406030204" pitchFamily="18" charset="0"/>
                        </a:rPr>
                        <m:t>𝑡𝑜</m:t>
                      </m:r>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𝑠𝑖𝑚𝑝𝑙𝑖𝑓𝑦</m:t>
                      </m:r>
                      <m:r>
                        <a:rPr lang="en-US" i="1">
                          <a:latin typeface="Cambria Math" panose="02040503050406030204" pitchFamily="18" charset="0"/>
                        </a:rPr>
                        <m:t>(</m:t>
                      </m:r>
                      <m:r>
                        <a:rPr lang="en-US" i="1">
                          <a:latin typeface="Cambria Math" panose="02040503050406030204" pitchFamily="18" charset="0"/>
                        </a:rPr>
                        <m:t>𝑓𝑟𝑎𝑐𝐼𝑛𝑡𝑒𝑔</m:t>
                      </m:r>
                      <m:d>
                        <m:dPr>
                          <m:ctrlPr>
                            <a:rPr lang="en-US" i="1">
                              <a:latin typeface="Cambria Math" panose="02040503050406030204" pitchFamily="18" charset="0"/>
                            </a:rPr>
                          </m:ctrlPr>
                        </m:dPr>
                        <m:e>
                          <m:r>
                            <a:rPr lang="en-US" i="1">
                              <a:latin typeface="Cambria Math" panose="02040503050406030204" pitchFamily="18" charset="0"/>
                            </a:rPr>
                            <m:t>𝑣𝑎𝑙𝑢𝑒</m:t>
                          </m:r>
                          <m:d>
                            <m:dPr>
                              <m:ctrlPr>
                                <a:rPr lang="en-US" i="1">
                                  <a:latin typeface="Cambria Math" panose="02040503050406030204" pitchFamily="18" charset="0"/>
                                </a:rPr>
                              </m:ctrlPr>
                            </m:dPr>
                            <m:e>
                              <m:r>
                                <a:rPr lang="en-US" i="1">
                                  <a:latin typeface="Cambria Math" panose="02040503050406030204" pitchFamily="18" charset="0"/>
                                </a:rPr>
                                <m:t>𝑠𝑢𝑏𝑠</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1</m:t>
                                  </m:r>
                                </m:e>
                              </m:d>
                            </m:e>
                          </m:d>
                          <m:r>
                            <a:rPr lang="en-US" i="1">
                              <a:latin typeface="Cambria Math" panose="02040503050406030204" pitchFamily="18" charset="0"/>
                            </a:rPr>
                            <m:t>,</m:t>
                          </m:r>
                          <m:r>
                            <a:rPr lang="en-US" i="1">
                              <a:latin typeface="Cambria Math" panose="02040503050406030204" pitchFamily="18" charset="0"/>
                            </a:rPr>
                            <m:t>𝛼</m:t>
                          </m:r>
                        </m:e>
                      </m:d>
                      <m:r>
                        <a:rPr lang="en-US" i="1">
                          <a:latin typeface="Cambria Math" panose="02040503050406030204" pitchFamily="18" charset="0"/>
                        </a:rPr>
                        <m:t>−</m:t>
                      </m:r>
                      <m:r>
                        <a:rPr lang="en-US" i="1">
                          <a:latin typeface="Cambria Math" panose="02040503050406030204" pitchFamily="18" charset="0"/>
                        </a:rPr>
                        <m:t>𝑓𝑟𝑎𝑐𝐼𝑛𝑡𝑒𝑔</m:t>
                      </m:r>
                      <m:d>
                        <m:dPr>
                          <m:ctrlPr>
                            <a:rPr lang="en-US" i="1">
                              <a:latin typeface="Cambria Math" panose="02040503050406030204" pitchFamily="18" charset="0"/>
                            </a:rPr>
                          </m:ctrlPr>
                        </m:dPr>
                        <m:e>
                          <m:r>
                            <a:rPr lang="en-US" i="1">
                              <a:latin typeface="Cambria Math" panose="02040503050406030204" pitchFamily="18" charset="0"/>
                            </a:rPr>
                            <m:t>𝑣𝑎𝑙𝑢𝑒</m:t>
                          </m:r>
                          <m:d>
                            <m:dPr>
                              <m:ctrlPr>
                                <a:rPr lang="en-US" i="1">
                                  <a:latin typeface="Cambria Math" panose="02040503050406030204" pitchFamily="18" charset="0"/>
                                </a:rPr>
                              </m:ctrlPr>
                            </m:dPr>
                            <m:e>
                              <m:r>
                                <a:rPr lang="en-US" i="1">
                                  <a:latin typeface="Cambria Math" panose="02040503050406030204" pitchFamily="18" charset="0"/>
                                </a:rPr>
                                <m:t>𝑠𝑢𝑏𝑠</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2</m:t>
                                  </m:r>
                                </m:e>
                              </m:d>
                            </m:e>
                          </m:d>
                          <m:r>
                            <a:rPr lang="en-US" i="1">
                              <a:latin typeface="Cambria Math" panose="02040503050406030204" pitchFamily="18" charset="0"/>
                            </a:rPr>
                            <m:t>,</m:t>
                          </m:r>
                          <m:r>
                            <a:rPr lang="en-US" i="1">
                              <a:latin typeface="Cambria Math" panose="02040503050406030204" pitchFamily="18" charset="0"/>
                            </a:rPr>
                            <m:t>𝛼</m:t>
                          </m:r>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𝑣</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𝑠𝑖𝑚𝑝𝑙𝑖𝑓𝑦</m:t>
                      </m:r>
                      <m:r>
                        <a:rPr lang="en-US" i="1">
                          <a:latin typeface="Cambria Math" panose="02040503050406030204" pitchFamily="18" charset="0"/>
                        </a:rPr>
                        <m:t>(</m:t>
                      </m:r>
                      <m:r>
                        <a:rPr lang="en-US" i="1">
                          <a:latin typeface="Cambria Math" panose="02040503050406030204" pitchFamily="18" charset="0"/>
                        </a:rPr>
                        <m:t>𝑓𝑟𝑎𝑐𝐼𝑛𝑡𝑒𝑔</m:t>
                      </m:r>
                      <m:d>
                        <m:dPr>
                          <m:ctrlPr>
                            <a:rPr lang="en-US" i="1">
                              <a:latin typeface="Cambria Math" panose="02040503050406030204" pitchFamily="18" charset="0"/>
                            </a:rPr>
                          </m:ctrlPr>
                        </m:dPr>
                        <m:e>
                          <m:r>
                            <a:rPr lang="en-US" i="1">
                              <a:latin typeface="Cambria Math" panose="02040503050406030204" pitchFamily="18" charset="0"/>
                            </a:rPr>
                            <m:t>𝑣𝑎𝑙𝑢𝑒</m:t>
                          </m:r>
                          <m:d>
                            <m:dPr>
                              <m:ctrlPr>
                                <a:rPr lang="en-US" i="1">
                                  <a:latin typeface="Cambria Math" panose="02040503050406030204" pitchFamily="18" charset="0"/>
                                </a:rPr>
                              </m:ctrlPr>
                            </m:dPr>
                            <m:e>
                              <m:r>
                                <a:rPr lang="en-US" i="1">
                                  <a:latin typeface="Cambria Math" panose="02040503050406030204" pitchFamily="18" charset="0"/>
                                </a:rPr>
                                <m:t>𝑠𝑢𝑏𝑠</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1</m:t>
                                  </m:r>
                                </m:e>
                              </m:d>
                            </m:e>
                          </m:d>
                          <m:r>
                            <a:rPr lang="en-US" i="1">
                              <a:latin typeface="Cambria Math" panose="02040503050406030204" pitchFamily="18" charset="0"/>
                            </a:rPr>
                            <m:t>,</m:t>
                          </m:r>
                          <m:r>
                            <a:rPr lang="en-US" i="1">
                              <a:latin typeface="Cambria Math" panose="02040503050406030204" pitchFamily="18" charset="0"/>
                            </a:rPr>
                            <m:t>𝛽</m:t>
                          </m:r>
                        </m:e>
                      </m:d>
                      <m:r>
                        <a:rPr lang="en-US" i="1">
                          <a:latin typeface="Cambria Math" panose="02040503050406030204" pitchFamily="18" charset="0"/>
                        </a:rPr>
                        <m:t>−</m:t>
                      </m:r>
                      <m:r>
                        <a:rPr lang="en-US" i="1">
                          <a:latin typeface="Cambria Math" panose="02040503050406030204" pitchFamily="18" charset="0"/>
                        </a:rPr>
                        <m:t>𝑓𝑟𝑎𝑐𝐼𝑛𝑡𝑒𝑔</m:t>
                      </m:r>
                      <m:d>
                        <m:dPr>
                          <m:ctrlPr>
                            <a:rPr lang="en-US" i="1">
                              <a:latin typeface="Cambria Math" panose="02040503050406030204" pitchFamily="18" charset="0"/>
                            </a:rPr>
                          </m:ctrlPr>
                        </m:dPr>
                        <m:e>
                          <m:r>
                            <a:rPr lang="en-US" i="1">
                              <a:latin typeface="Cambria Math" panose="02040503050406030204" pitchFamily="18" charset="0"/>
                            </a:rPr>
                            <m:t>𝑣𝑎𝑙𝑢𝑒</m:t>
                          </m:r>
                          <m:d>
                            <m:dPr>
                              <m:ctrlPr>
                                <a:rPr lang="en-US" i="1">
                                  <a:latin typeface="Cambria Math" panose="02040503050406030204" pitchFamily="18" charset="0"/>
                                </a:rPr>
                              </m:ctrlPr>
                            </m:dPr>
                            <m:e>
                              <m:r>
                                <a:rPr lang="en-US" i="1">
                                  <a:latin typeface="Cambria Math" panose="02040503050406030204" pitchFamily="18" charset="0"/>
                                </a:rPr>
                                <m:t>𝑠𝑢𝑏𝑠</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2</m:t>
                                  </m:r>
                                </m:e>
                              </m:d>
                            </m:e>
                          </m:d>
                          <m:r>
                            <a:rPr lang="en-US" i="1">
                              <a:latin typeface="Cambria Math" panose="02040503050406030204" pitchFamily="18" charset="0"/>
                            </a:rPr>
                            <m:t>,</m:t>
                          </m:r>
                          <m:r>
                            <a:rPr lang="en-US" i="1">
                              <a:latin typeface="Cambria Math" panose="02040503050406030204" pitchFamily="18" charset="0"/>
                            </a:rPr>
                            <m:t>𝛽</m:t>
                          </m:r>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𝑤</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rPr>
                        <m:t>𝑠𝑖𝑚𝑝𝑙𝑖𝑓𝑦</m:t>
                      </m:r>
                      <m:r>
                        <a:rPr lang="en-US" i="1">
                          <a:latin typeface="Cambria Math" panose="02040503050406030204" pitchFamily="18" charset="0"/>
                        </a:rPr>
                        <m:t>(</m:t>
                      </m:r>
                      <m:r>
                        <a:rPr lang="en-US" i="1">
                          <a:latin typeface="Cambria Math" panose="02040503050406030204" pitchFamily="18" charset="0"/>
                        </a:rPr>
                        <m:t>𝑓𝑟𝑎𝑐𝐼𝑛𝑡𝑒𝑔</m:t>
                      </m:r>
                      <m:d>
                        <m:dPr>
                          <m:ctrlPr>
                            <a:rPr lang="en-US" i="1">
                              <a:latin typeface="Cambria Math" panose="02040503050406030204" pitchFamily="18" charset="0"/>
                            </a:rPr>
                          </m:ctrlPr>
                        </m:dPr>
                        <m:e>
                          <m:r>
                            <a:rPr lang="en-US" i="1">
                              <a:latin typeface="Cambria Math" panose="02040503050406030204" pitchFamily="18" charset="0"/>
                            </a:rPr>
                            <m:t>𝑣𝑎𝑙𝑢𝑒</m:t>
                          </m:r>
                          <m:d>
                            <m:dPr>
                              <m:ctrlPr>
                                <a:rPr lang="en-US" i="1">
                                  <a:latin typeface="Cambria Math" panose="02040503050406030204" pitchFamily="18" charset="0"/>
                                </a:rPr>
                              </m:ctrlPr>
                            </m:dPr>
                            <m:e>
                              <m:r>
                                <a:rPr lang="en-US" i="1">
                                  <a:latin typeface="Cambria Math" panose="02040503050406030204" pitchFamily="18" charset="0"/>
                                </a:rPr>
                                <m:t>𝑠𝑢𝑏𝑠</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1</m:t>
                                  </m:r>
                                </m:e>
                              </m:d>
                            </m:e>
                          </m:d>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r>
                        <a:rPr lang="en-US" i="1">
                          <a:latin typeface="Cambria Math" panose="02040503050406030204" pitchFamily="18" charset="0"/>
                        </a:rPr>
                        <m:t>𝑓𝑟𝑎𝑐𝐼𝑛𝑡𝑒𝑔</m:t>
                      </m:r>
                      <m:d>
                        <m:dPr>
                          <m:ctrlPr>
                            <a:rPr lang="en-US" i="1">
                              <a:latin typeface="Cambria Math" panose="02040503050406030204" pitchFamily="18" charset="0"/>
                            </a:rPr>
                          </m:ctrlPr>
                        </m:dPr>
                        <m:e>
                          <m:r>
                            <a:rPr lang="en-US" i="1">
                              <a:latin typeface="Cambria Math" panose="02040503050406030204" pitchFamily="18" charset="0"/>
                            </a:rPr>
                            <m:t>𝑣𝑎𝑙𝑢𝑒</m:t>
                          </m:r>
                          <m:d>
                            <m:dPr>
                              <m:ctrlPr>
                                <a:rPr lang="en-US" i="1">
                                  <a:latin typeface="Cambria Math" panose="02040503050406030204" pitchFamily="18" charset="0"/>
                                </a:rPr>
                              </m:ctrlPr>
                            </m:dPr>
                            <m:e>
                              <m:r>
                                <a:rPr lang="en-US" i="1">
                                  <a:latin typeface="Cambria Math" panose="02040503050406030204" pitchFamily="18" charset="0"/>
                                </a:rPr>
                                <m:t>𝑠𝑢𝑏𝑠</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2</m:t>
                                  </m:r>
                                </m:e>
                              </m:d>
                            </m:e>
                          </m:d>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r>
                        <a:rPr lang="en-US" i="1">
                          <a:latin typeface="Cambria Math" panose="02040503050406030204" pitchFamily="18" charset="0"/>
                        </a:rPr>
                        <m:t>;</m:t>
                      </m:r>
                    </m:oMath>
                  </m:oMathPara>
                </a14:m>
                <a:endParaRPr lang="en-US" dirty="0"/>
              </a:p>
              <a:p>
                <a:r>
                  <a:rPr lang="en-US" b="1" dirty="0">
                    <a:solidFill>
                      <a:srgbClr val="00B050"/>
                    </a:solidFill>
                  </a:rPr>
                  <a:t>Step 7</a:t>
                </a:r>
                <a:endParaRPr lang="en-US" dirty="0">
                  <a:solidFill>
                    <a:srgbClr val="00B050"/>
                  </a:solidFill>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m:t>
                      </m:r>
                      <m:r>
                        <a:rPr lang="en-US" i="1">
                          <a:latin typeface="Cambria Math" panose="02040503050406030204" pitchFamily="18" charset="0"/>
                        </a:rPr>
                        <m:t>𝑠𝑢𝑚</m:t>
                      </m:r>
                      <m:d>
                        <m:dPr>
                          <m:ctrlPr>
                            <a:rPr lang="en-US" i="1">
                              <a:latin typeface="Cambria Math" panose="02040503050406030204" pitchFamily="18" charset="0"/>
                            </a:rPr>
                          </m:ctrlPr>
                        </m:dPr>
                        <m:e>
                          <m:r>
                            <a:rPr lang="en-US" i="1">
                              <a:latin typeface="Cambria Math" panose="02040503050406030204" pitchFamily="18" charset="0"/>
                            </a:rPr>
                            <m:t>𝑢</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r>
                            <a:rPr lang="en-US" i="1">
                              <a:latin typeface="Cambria Math" panose="02040503050406030204" pitchFamily="18" charset="0"/>
                            </a:rPr>
                            <m:t>𝑁</m:t>
                          </m:r>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2≔</m:t>
                      </m:r>
                      <m:r>
                        <a:rPr lang="en-US" i="1">
                          <a:latin typeface="Cambria Math" panose="02040503050406030204" pitchFamily="18" charset="0"/>
                        </a:rPr>
                        <m:t>𝑠𝑢𝑚</m:t>
                      </m:r>
                      <m:d>
                        <m:dPr>
                          <m:ctrlPr>
                            <a:rPr lang="en-US" i="1">
                              <a:latin typeface="Cambria Math" panose="02040503050406030204" pitchFamily="18" charset="0"/>
                            </a:rPr>
                          </m:ctrlPr>
                        </m:dPr>
                        <m:e>
                          <m:r>
                            <a:rPr lang="en-US" i="1">
                              <a:latin typeface="Cambria Math" panose="02040503050406030204" pitchFamily="18" charset="0"/>
                            </a:rPr>
                            <m:t>𝑣</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r>
                            <a:rPr lang="en-US" i="1">
                              <a:latin typeface="Cambria Math" panose="02040503050406030204" pitchFamily="18" charset="0"/>
                            </a:rPr>
                            <m:t>𝑁</m:t>
                          </m:r>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3≔</m:t>
                      </m:r>
                      <m:r>
                        <a:rPr lang="en-US" i="1">
                          <a:latin typeface="Cambria Math" panose="02040503050406030204" pitchFamily="18" charset="0"/>
                        </a:rPr>
                        <m:t>𝑠𝑢𝑚</m:t>
                      </m:r>
                      <m:d>
                        <m:dPr>
                          <m:ctrlPr>
                            <a:rPr lang="en-US" i="1">
                              <a:latin typeface="Cambria Math" panose="02040503050406030204" pitchFamily="18" charset="0"/>
                            </a:rPr>
                          </m:ctrlPr>
                        </m:dPr>
                        <m:e>
                          <m:r>
                            <a:rPr lang="en-US" i="1">
                              <a:latin typeface="Cambria Math" panose="02040503050406030204" pitchFamily="18" charset="0"/>
                            </a:rPr>
                            <m:t>𝑤</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r>
                            <a:rPr lang="en-US" i="1">
                              <a:latin typeface="Cambria Math" panose="02040503050406030204" pitchFamily="18" charset="0"/>
                            </a:rPr>
                            <m:t>𝑁</m:t>
                          </m:r>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𝑆𝑜𝑙𝑢</m:t>
                      </m:r>
                      <m:r>
                        <a:rPr lang="en-US" i="1">
                          <a:latin typeface="Cambria Math" panose="02040503050406030204" pitchFamily="18" charset="0"/>
                        </a:rPr>
                        <m:t>≔</m:t>
                      </m:r>
                      <m:r>
                        <a:rPr lang="en-US" i="1">
                          <a:latin typeface="Cambria Math" panose="02040503050406030204" pitchFamily="18" charset="0"/>
                        </a:rPr>
                        <m:t>𝑐𝑜𝑙𝑙𝑒𝑐𝑡</m:t>
                      </m:r>
                      <m:d>
                        <m:dPr>
                          <m:ctrlPr>
                            <a:rPr lang="en-US" i="1">
                              <a:latin typeface="Cambria Math" panose="02040503050406030204" pitchFamily="18" charset="0"/>
                            </a:rPr>
                          </m:ctrlPr>
                        </m:dPr>
                        <m:e>
                          <m:r>
                            <a:rPr lang="en-US" i="1">
                              <a:latin typeface="Cambria Math" panose="02040503050406030204" pitchFamily="18" charset="0"/>
                            </a:rPr>
                            <m:t>𝑒𝑣𝑎𝑙𝑓</m:t>
                          </m:r>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1</m:t>
                              </m:r>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𝑆𝑜𝑙𝑣</m:t>
                      </m:r>
                      <m:r>
                        <a:rPr lang="en-US" i="1">
                          <a:latin typeface="Cambria Math" panose="02040503050406030204" pitchFamily="18" charset="0"/>
                        </a:rPr>
                        <m:t>≔</m:t>
                      </m:r>
                      <m:r>
                        <a:rPr lang="en-US" i="1">
                          <a:latin typeface="Cambria Math" panose="02040503050406030204" pitchFamily="18" charset="0"/>
                        </a:rPr>
                        <m:t>𝑐𝑜𝑙𝑙𝑒𝑐𝑡</m:t>
                      </m:r>
                      <m:d>
                        <m:dPr>
                          <m:ctrlPr>
                            <a:rPr lang="en-US" i="1">
                              <a:latin typeface="Cambria Math" panose="02040503050406030204" pitchFamily="18" charset="0"/>
                            </a:rPr>
                          </m:ctrlPr>
                        </m:dPr>
                        <m:e>
                          <m:r>
                            <a:rPr lang="en-US" i="1">
                              <a:latin typeface="Cambria Math" panose="02040503050406030204" pitchFamily="18" charset="0"/>
                            </a:rPr>
                            <m:t>𝑒𝑣𝑎𝑙𝑓</m:t>
                          </m:r>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2</m:t>
                              </m:r>
                            </m:e>
                          </m:d>
                        </m:e>
                      </m:d>
                      <m:r>
                        <a:rPr lang="en-US" i="1">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𝑆𝑜𝑙𝑤</m:t>
                      </m:r>
                      <m:r>
                        <a:rPr lang="en-US" i="1">
                          <a:latin typeface="Cambria Math" panose="02040503050406030204" pitchFamily="18" charset="0"/>
                        </a:rPr>
                        <m:t>≔</m:t>
                      </m:r>
                      <m:r>
                        <a:rPr lang="en-US" i="1">
                          <a:latin typeface="Cambria Math" panose="02040503050406030204" pitchFamily="18" charset="0"/>
                        </a:rPr>
                        <m:t>𝑐𝑜𝑙𝑙𝑒𝑐𝑡</m:t>
                      </m:r>
                      <m:d>
                        <m:dPr>
                          <m:ctrlPr>
                            <a:rPr lang="en-US" i="1">
                              <a:latin typeface="Cambria Math" panose="02040503050406030204" pitchFamily="18" charset="0"/>
                            </a:rPr>
                          </m:ctrlPr>
                        </m:dPr>
                        <m:e>
                          <m:r>
                            <a:rPr lang="en-US" i="1">
                              <a:latin typeface="Cambria Math" panose="02040503050406030204" pitchFamily="18" charset="0"/>
                            </a:rPr>
                            <m:t>𝑒𝑣𝑎𝑙𝑓</m:t>
                          </m:r>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3</m:t>
                              </m:r>
                            </m:e>
                          </m:d>
                        </m:e>
                      </m:d>
                      <m:r>
                        <a:rPr lang="en-US" i="1">
                          <a:latin typeface="Cambria Math" panose="02040503050406030204" pitchFamily="18" charset="0"/>
                        </a:rPr>
                        <m:t>;</m:t>
                      </m:r>
                    </m:oMath>
                  </m:oMathPara>
                </a14:m>
                <a:endParaRPr lang="en-US" dirty="0"/>
              </a:p>
              <a:p>
                <a:r>
                  <a:rPr lang="en-US" b="1" dirty="0">
                    <a:solidFill>
                      <a:srgbClr val="00B050"/>
                    </a:solidFill>
                  </a:rPr>
                  <a:t>Step 8</a:t>
                </a:r>
                <a:endParaRPr lang="en-US" dirty="0">
                  <a:solidFill>
                    <a:srgbClr val="00B050"/>
                  </a:solidFill>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0 </m:t>
                      </m:r>
                      <m:r>
                        <a:rPr lang="en-US" i="1">
                          <a:latin typeface="Cambria Math" panose="02040503050406030204" pitchFamily="18" charset="0"/>
                        </a:rPr>
                        <m:t>𝑏𝑦</m:t>
                      </m:r>
                      <m:r>
                        <a:rPr lang="en-US" i="1">
                          <a:latin typeface="Cambria Math" panose="02040503050406030204" pitchFamily="18" charset="0"/>
                        </a:rPr>
                        <m:t> 0.2 </m:t>
                      </m:r>
                      <m:r>
                        <a:rPr lang="en-US" i="1">
                          <a:latin typeface="Cambria Math" panose="02040503050406030204" pitchFamily="18" charset="0"/>
                        </a:rPr>
                        <m:t>𝑡𝑜</m:t>
                      </m:r>
                      <m:r>
                        <a:rPr lang="en-US" i="1">
                          <a:latin typeface="Cambria Math" panose="02040503050406030204" pitchFamily="18" charset="0"/>
                        </a:rPr>
                        <m:t> 1.6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𝑒𝑣𝑎𝑙𝑓</m:t>
                      </m:r>
                      <m:d>
                        <m:dPr>
                          <m:ctrlPr>
                            <a:rPr lang="en-US" i="1">
                              <a:latin typeface="Cambria Math" panose="02040503050406030204" pitchFamily="18" charset="0"/>
                            </a:rPr>
                          </m:ctrlPr>
                        </m:dPr>
                        <m:e>
                          <m:r>
                            <a:rPr lang="en-US" i="1">
                              <a:latin typeface="Cambria Math" panose="02040503050406030204" pitchFamily="18" charset="0"/>
                            </a:rPr>
                            <m:t>𝑒𝑣𝑎𝑙</m:t>
                          </m:r>
                          <m:d>
                            <m:dPr>
                              <m:ctrlPr>
                                <a:rPr lang="en-US" i="1">
                                  <a:latin typeface="Cambria Math" panose="02040503050406030204" pitchFamily="18" charset="0"/>
                                </a:rPr>
                              </m:ctrlPr>
                            </m:dPr>
                            <m:e>
                              <m:r>
                                <a:rPr lang="en-US" i="1">
                                  <a:latin typeface="Cambria Math" panose="02040503050406030204" pitchFamily="18" charset="0"/>
                                </a:rPr>
                                <m:t>𝑆𝑜𝑙𝑢</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,1&lt;</m:t>
                                  </m:r>
                                  <m:r>
                                    <a:rPr lang="en-US" i="1">
                                      <a:latin typeface="Cambria Math" panose="02040503050406030204" pitchFamily="18" charset="0"/>
                                    </a:rPr>
                                    <m:t>𝛼</m:t>
                                  </m:r>
                                  <m:r>
                                    <a:rPr lang="en-US" i="1">
                                      <a:latin typeface="Cambria Math" panose="02040503050406030204" pitchFamily="18" charset="0"/>
                                    </a:rPr>
                                    <m:t>≤1</m:t>
                                  </m:r>
                                </m:e>
                              </m:d>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0 </m:t>
                      </m:r>
                      <m:r>
                        <a:rPr lang="en-US" i="1">
                          <a:latin typeface="Cambria Math" panose="02040503050406030204" pitchFamily="18" charset="0"/>
                        </a:rPr>
                        <m:t>𝑏𝑦</m:t>
                      </m:r>
                      <m:r>
                        <a:rPr lang="en-US" i="1">
                          <a:latin typeface="Cambria Math" panose="02040503050406030204" pitchFamily="18" charset="0"/>
                        </a:rPr>
                        <m:t> 0.2 </m:t>
                      </m:r>
                      <m:r>
                        <a:rPr lang="en-US" i="1">
                          <a:latin typeface="Cambria Math" panose="02040503050406030204" pitchFamily="18" charset="0"/>
                        </a:rPr>
                        <m:t>𝑡𝑜</m:t>
                      </m:r>
                      <m:r>
                        <a:rPr lang="en-US" i="1">
                          <a:latin typeface="Cambria Math" panose="02040503050406030204" pitchFamily="18" charset="0"/>
                        </a:rPr>
                        <m:t> 1.6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𝑒𝑣𝑎𝑙𝑓</m:t>
                      </m:r>
                      <m:d>
                        <m:dPr>
                          <m:ctrlPr>
                            <a:rPr lang="en-US" i="1">
                              <a:latin typeface="Cambria Math" panose="02040503050406030204" pitchFamily="18" charset="0"/>
                            </a:rPr>
                          </m:ctrlPr>
                        </m:dPr>
                        <m:e>
                          <m:r>
                            <a:rPr lang="en-US" i="1">
                              <a:latin typeface="Cambria Math" panose="02040503050406030204" pitchFamily="18" charset="0"/>
                            </a:rPr>
                            <m:t>𝑒𝑣𝑎𝑙</m:t>
                          </m:r>
                          <m:d>
                            <m:dPr>
                              <m:ctrlPr>
                                <a:rPr lang="en-US" i="1">
                                  <a:latin typeface="Cambria Math" panose="02040503050406030204" pitchFamily="18" charset="0"/>
                                </a:rPr>
                              </m:ctrlPr>
                            </m:dPr>
                            <m:e>
                              <m:r>
                                <a:rPr lang="en-US" i="1">
                                  <a:latin typeface="Cambria Math" panose="02040503050406030204" pitchFamily="18" charset="0"/>
                                </a:rPr>
                                <m:t>𝑆𝑜𝑙𝑣</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,1&lt;</m:t>
                                  </m:r>
                                  <m:r>
                                    <a:rPr lang="en-US" i="1">
                                      <a:latin typeface="Cambria Math" panose="02040503050406030204" pitchFamily="18" charset="0"/>
                                    </a:rPr>
                                    <m:t>𝛽</m:t>
                                  </m:r>
                                  <m:r>
                                    <a:rPr lang="en-US" i="1">
                                      <a:latin typeface="Cambria Math" panose="02040503050406030204" pitchFamily="18" charset="0"/>
                                    </a:rPr>
                                    <m:t>≤1</m:t>
                                  </m:r>
                                </m:e>
                              </m:d>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0 </m:t>
                      </m:r>
                      <m:r>
                        <a:rPr lang="en-US" i="1">
                          <a:latin typeface="Cambria Math" panose="02040503050406030204" pitchFamily="18" charset="0"/>
                        </a:rPr>
                        <m:t>𝑏𝑦</m:t>
                      </m:r>
                      <m:r>
                        <a:rPr lang="en-US" i="1">
                          <a:latin typeface="Cambria Math" panose="02040503050406030204" pitchFamily="18" charset="0"/>
                        </a:rPr>
                        <m:t> 0.2 </m:t>
                      </m:r>
                      <m:r>
                        <a:rPr lang="en-US" i="1">
                          <a:latin typeface="Cambria Math" panose="02040503050406030204" pitchFamily="18" charset="0"/>
                        </a:rPr>
                        <m:t>𝑡𝑜</m:t>
                      </m:r>
                      <m:r>
                        <a:rPr lang="en-US" i="1">
                          <a:latin typeface="Cambria Math" panose="02040503050406030204" pitchFamily="18" charset="0"/>
                        </a:rPr>
                        <m:t> 1.6 </m:t>
                      </m:r>
                      <m:r>
                        <a:rPr lang="en-US" i="1">
                          <a:latin typeface="Cambria Math" panose="02040503050406030204" pitchFamily="18" charset="0"/>
                        </a:rPr>
                        <m:t>𝑑𝑜</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𝑒𝑣𝑎𝑙𝑓</m:t>
                      </m:r>
                      <m:d>
                        <m:dPr>
                          <m:ctrlPr>
                            <a:rPr lang="en-US" i="1">
                              <a:latin typeface="Cambria Math" panose="02040503050406030204" pitchFamily="18" charset="0"/>
                            </a:rPr>
                          </m:ctrlPr>
                        </m:dPr>
                        <m:e>
                          <m:r>
                            <a:rPr lang="en-US" i="1">
                              <a:latin typeface="Cambria Math" panose="02040503050406030204" pitchFamily="18" charset="0"/>
                            </a:rPr>
                            <m:t>𝑒𝑣𝑎𝑙</m:t>
                          </m:r>
                          <m:d>
                            <m:dPr>
                              <m:ctrlPr>
                                <a:rPr lang="en-US" i="1">
                                  <a:latin typeface="Cambria Math" panose="02040503050406030204" pitchFamily="18" charset="0"/>
                                </a:rPr>
                              </m:ctrlPr>
                            </m:dPr>
                            <m:e>
                              <m:r>
                                <a:rPr lang="en-US" i="1">
                                  <a:latin typeface="Cambria Math" panose="02040503050406030204" pitchFamily="18" charset="0"/>
                                </a:rPr>
                                <m:t>𝑆𝑜𝑙𝑤</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,1&lt;</m:t>
                                  </m:r>
                                  <m:r>
                                    <a:rPr lang="en-US" i="1">
                                      <a:latin typeface="Cambria Math" panose="02040503050406030204" pitchFamily="18" charset="0"/>
                                    </a:rPr>
                                    <m:t>𝜃</m:t>
                                  </m:r>
                                  <m:r>
                                    <a:rPr lang="en-US" i="1">
                                      <a:latin typeface="Cambria Math" panose="02040503050406030204" pitchFamily="18" charset="0"/>
                                    </a:rPr>
                                    <m:t>≤1</m:t>
                                  </m:r>
                                </m:e>
                              </m:d>
                            </m:e>
                          </m:d>
                        </m:e>
                      </m:d>
                      <m:r>
                        <a:rPr lang="en-US" i="1">
                          <a:latin typeface="Cambria Math" panose="02040503050406030204" pitchFamily="18" charset="0"/>
                        </a:rPr>
                        <m:t>;</m:t>
                      </m:r>
                    </m:oMath>
                    <m:oMath xmlns:m="http://schemas.openxmlformats.org/officeDocument/2006/math">
                      <m:r>
                        <a:rPr lang="en-US" i="1">
                          <a:latin typeface="Cambria Math" panose="02040503050406030204" pitchFamily="18" charset="0"/>
                        </a:rPr>
                        <m:t>𝑒𝑛𝑑</m:t>
                      </m:r>
                      <m:r>
                        <a:rPr lang="en-US" i="1">
                          <a:latin typeface="Cambria Math" panose="02040503050406030204" pitchFamily="18" charset="0"/>
                        </a:rPr>
                        <m:t> </m:t>
                      </m:r>
                      <m:r>
                        <a:rPr lang="en-US" i="1">
                          <a:latin typeface="Cambria Math" panose="02040503050406030204" pitchFamily="18" charset="0"/>
                        </a:rPr>
                        <m:t>𝑑𝑜</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696036" y="73835"/>
                <a:ext cx="10686197" cy="6784165"/>
              </a:xfrm>
              <a:prstGeom prst="rect">
                <a:avLst/>
              </a:prstGeom>
              <a:blipFill rotWithShape="1">
                <a:blip r:embed="rId2"/>
                <a:stretch>
                  <a:fillRect l="-456" t="-449" b="-449"/>
                </a:stretch>
              </a:blipFill>
            </p:spPr>
            <p:txBody>
              <a:bodyPr/>
              <a:lstStyle/>
              <a:p>
                <a:r>
                  <a:rPr lang="en-US">
                    <a:noFill/>
                  </a:rPr>
                  <a:t> </a:t>
                </a:r>
              </a:p>
            </p:txBody>
          </p:sp>
        </mc:Fallback>
      </mc:AlternateContent>
    </p:spTree>
    <p:extLst>
      <p:ext uri="{BB962C8B-B14F-4D97-AF65-F5344CB8AC3E}">
        <p14:creationId xmlns:p14="http://schemas.microsoft.com/office/powerpoint/2010/main" val="61538795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51D49C042C484D9E9710F86D0BA2E1" ma:contentTypeVersion="15" ma:contentTypeDescription="Create a new document." ma:contentTypeScope="" ma:versionID="59410c3d3afedc974dd9e3732e46037f">
  <xsd:schema xmlns:xsd="http://www.w3.org/2001/XMLSchema" xmlns:xs="http://www.w3.org/2001/XMLSchema" xmlns:p="http://schemas.microsoft.com/office/2006/metadata/properties" xmlns:ns2="c1774e4e-ca54-4422-bd50-6396c08059e9" xmlns:ns3="23638f78-b4ed-459e-b2ff-97322f2333d3" targetNamespace="http://schemas.microsoft.com/office/2006/metadata/properties" ma:root="true" ma:fieldsID="7afb85cddd2d52cf93eac2c5e5fd10ce" ns2:_="" ns3:_="">
    <xsd:import namespace="c1774e4e-ca54-4422-bd50-6396c08059e9"/>
    <xsd:import namespace="23638f78-b4ed-459e-b2ff-97322f2333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74e4e-ca54-4422-bd50-6396c08059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3cbf708-4d61-42ee-aa32-6a41fece0e2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638f78-b4ed-459e-b2ff-97322f2333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b7a37f-b791-4380-8112-4e509c6d9164}" ma:internalName="TaxCatchAll" ma:showField="CatchAllData" ma:web="23638f78-b4ed-459e-b2ff-97322f233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774e4e-ca54-4422-bd50-6396c08059e9">
      <Terms xmlns="http://schemas.microsoft.com/office/infopath/2007/PartnerControls"/>
    </lcf76f155ced4ddcb4097134ff3c332f>
    <TaxCatchAll xmlns="23638f78-b4ed-459e-b2ff-97322f2333d3" xsi:nil="true"/>
  </documentManagement>
</p:properties>
</file>

<file path=customXml/itemProps1.xml><?xml version="1.0" encoding="utf-8"?>
<ds:datastoreItem xmlns:ds="http://schemas.openxmlformats.org/officeDocument/2006/customXml" ds:itemID="{3882463A-F6A1-4123-BB1E-63A6B658F3A1}"/>
</file>

<file path=customXml/itemProps2.xml><?xml version="1.0" encoding="utf-8"?>
<ds:datastoreItem xmlns:ds="http://schemas.openxmlformats.org/officeDocument/2006/customXml" ds:itemID="{8FDCC73C-869E-4721-941D-9E845EA6DADE}"/>
</file>

<file path=customXml/itemProps3.xml><?xml version="1.0" encoding="utf-8"?>
<ds:datastoreItem xmlns:ds="http://schemas.openxmlformats.org/officeDocument/2006/customXml" ds:itemID="{5A794C96-EFB7-4FDA-934C-62210FA3754D}"/>
</file>

<file path=docProps/app.xml><?xml version="1.0" encoding="utf-8"?>
<Properties xmlns="http://schemas.openxmlformats.org/officeDocument/2006/extended-properties" xmlns:vt="http://schemas.openxmlformats.org/officeDocument/2006/docPropsVTypes">
  <Template>Wisp</Template>
  <TotalTime>913</TotalTime>
  <Words>3217</Words>
  <Application>Microsoft Office PowerPoint</Application>
  <PresentationFormat>Widescreen</PresentationFormat>
  <Paragraphs>202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Cambria Math</vt:lpstr>
      <vt:lpstr>Century Gothic</vt:lpstr>
      <vt:lpstr>Times New Roman</vt:lpstr>
      <vt:lpstr>Wingdings 3</vt:lpstr>
      <vt:lpstr>Wisp</vt:lpstr>
      <vt:lpstr>           ALGORITHM APPROACH FOR SOLVING TIME-FRACTIONAL COUPLED SYSTEMS OF PARTIAL DIFFERENTIAL EQUATIONS     Falade Kazeem Iyanda PhD Associate Professor of Numerical and Computational Mathematics         DEPARTMENT OF MATHEMATICS, FACULTY OF COMPUTING AND MATHEMATICAL SCIENCES, ALIKO DANGOTE UNIVERSITY OF SCIENCE AND TECHNOLOGY , WUDIL KANO NIGERIA.           OCTOBER, 2024 </vt:lpstr>
      <vt:lpstr>ABSTRACT In this paper, we introduced and applied an efficient computational algorithm utilizing the capabilities of the Maple 18 software package, incorporating the coded fractional derivatives in the Riemann-Liouville sense. Our focus is on solving coupled systems of partial differential equations commonly encountered in engineering and mathematical physics such as, fluid dynamics, viscoelastic materials, viscous damping, polymer physics, and just to mention a few. Our proposed algorithm used various mathematical commands within the Maple software package. We presented four illustrative examples of both linear and nonlinear time-fractional coupled systems of partial differential equations. The obtained results are systematically compared with analytical solutions to assess their accuracy. These findings are presented in both tabular format and as 2D and 3D graphical representations. The proposed algorithm is characterized by its ease of use, reliability, and efficiency. It holds the potential to serve as a valuable mathematical tool for addressing a wide range of systems of partial differential equations in applied mathematics.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NNPC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INVESTIGATION AND ASSESSMENT OF CONVECTION-DIFFUSION HEAT EQUATION WITH CONSTANT COEFFICIENTS USING NEW ITERATIVE ALGORITHM (NIA)   BY   MUSTAPHA MOHAMMED (BSc. UNIMAID 2014) MSC/MTH/16/0010           BEING THE M.Sc. MATHEMATICS DISSERTATION SUBMITTED TO THE DEPARTMENT OF MATHEMATICS, FACULTY OF COMPUTING AND MATHEMATICAL SCIENCES, KANO UNIVERSITY OF SCIENCE AND TECHNOLOGY, WUDIL KANO NIGERIA.           OCTOBER, 2020</dc:title>
  <dc:creator>Benson B. Opete</dc:creator>
  <cp:lastModifiedBy>PC</cp:lastModifiedBy>
  <cp:revision>69</cp:revision>
  <dcterms:created xsi:type="dcterms:W3CDTF">2021-05-26T14:23:01Z</dcterms:created>
  <dcterms:modified xsi:type="dcterms:W3CDTF">2024-10-29T16:37:37Z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0x010100D751D49C042C484D9E9710F86D0BA2E1</vt:lpwstr>
  </property>
</Properties>
</file>